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62" r:id="rId4"/>
    <p:sldId id="263" r:id="rId5"/>
    <p:sldId id="264" r:id="rId6"/>
    <p:sldId id="274" r:id="rId7"/>
    <p:sldId id="275" r:id="rId8"/>
    <p:sldId id="276" r:id="rId9"/>
    <p:sldId id="273" r:id="rId10"/>
    <p:sldId id="272" r:id="rId11"/>
    <p:sldId id="266" r:id="rId12"/>
    <p:sldId id="265" r:id="rId13"/>
    <p:sldId id="270" r:id="rId14"/>
    <p:sldId id="267" r:id="rId15"/>
    <p:sldId id="271" r:id="rId16"/>
    <p:sldId id="258" r:id="rId17"/>
    <p:sldId id="269" r:id="rId18"/>
    <p:sldId id="268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FF3300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3196" autoAdjust="0"/>
  </p:normalViewPr>
  <p:slideViewPr>
    <p:cSldViewPr>
      <p:cViewPr>
        <p:scale>
          <a:sx n="82" d="100"/>
          <a:sy n="82" d="100"/>
        </p:scale>
        <p:origin x="-804" y="-6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1700116-C82B-4ED9-9438-DE52A18ED4F5}" type="datetimeFigureOut">
              <a:rPr lang="ru-RU"/>
              <a:pPr>
                <a:defRPr/>
              </a:pPr>
              <a:t>13.05.2011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620E20F-106F-4A11-8CD7-2B2B38FA53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355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DE3402B-5BA6-49C4-BC1F-F7B94E6B86D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BCA88C-171F-4995-8227-DC47166BA50C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2A0B691-2B70-4EE4-9D51-C43D12F2257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662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A966850-B719-4652-AB69-6D3C9B8C070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76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A226AF-AC66-4F95-921C-5B4387FF6062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C65FB5A-117C-453E-933D-53BF2E5BF10D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A41CAF4-EA01-47F5-91CE-30D04F8796B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E222BB6-4E2E-42EC-B81B-D93ACF31DDA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430F37-23ED-4C0E-8711-76469383902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3236065-EB0C-4B01-A963-791CF1152BED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F7FFDA-3E95-493A-8FA4-8E8DC2E402BF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482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C4FB8F-2740-4DD5-BFC8-40B0FD78995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2741B8-8210-483B-B2F3-014C177A6D27}" type="datetimeFigureOut">
              <a:rPr lang="ru-RU"/>
              <a:pPr>
                <a:defRPr/>
              </a:pPr>
              <a:t>13.05.2011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06E97B-3080-4CBF-BD27-0F99B54483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32B1A-91CA-4BD7-BD80-6CDC38483E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1C839-A68A-4958-B4CE-D797F2554AE6}" type="datetimeFigureOut">
              <a:rPr lang="ru-RU"/>
              <a:pPr>
                <a:defRPr/>
              </a:pPr>
              <a:t>13.05.2011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739D6-1EEE-492E-99D1-C2B0D18142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D7E79-F50F-48AC-BE8D-014AAFE1AD9B}" type="datetimeFigureOut">
              <a:rPr lang="ru-RU"/>
              <a:pPr>
                <a:defRPr/>
              </a:pPr>
              <a:t>13.05.2011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2A5E9-ECB8-4C5A-95D8-1FFDFF566A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1B88C-5553-44EA-9F02-158DB1E9BB16}" type="datetimeFigureOut">
              <a:rPr lang="ru-RU"/>
              <a:pPr>
                <a:defRPr/>
              </a:pPr>
              <a:t>13.05.2011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90850-4B29-478A-BB17-6A5A19916F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C2C2A8-9B45-4A6A-A7EB-9E2E70337B6A}" type="datetimeFigureOut">
              <a:rPr lang="ru-RU"/>
              <a:pPr>
                <a:defRPr/>
              </a:pPr>
              <a:t>13.05.2011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88828-95E1-4EEC-AB5E-52F880FB12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FCC1A-782F-4589-807D-E3FFEAEAD11E}" type="datetimeFigureOut">
              <a:rPr lang="ru-RU"/>
              <a:pPr>
                <a:defRPr/>
              </a:pPr>
              <a:t>13.05.2011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CFBB4-5A3B-4486-A8CC-32239A1F73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F2F0C-3807-46B6-A284-5D26A677AB8E}" type="datetimeFigureOut">
              <a:rPr lang="ru-RU"/>
              <a:pPr>
                <a:defRPr/>
              </a:pPr>
              <a:t>13.05.2011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3D2A7-DE52-4504-9D2F-FF3301145F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C52E8-E705-4FC0-BD13-41ABBEF20161}" type="datetimeFigureOut">
              <a:rPr lang="ru-RU"/>
              <a:pPr>
                <a:defRPr/>
              </a:pPr>
              <a:t>13.05.2011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50F6A-7263-4B0C-9CBF-66A76C4B87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E8C92-6D81-4159-8E94-4C7EAEF13A4D}" type="datetimeFigureOut">
              <a:rPr lang="ru-RU"/>
              <a:pPr>
                <a:defRPr/>
              </a:pPr>
              <a:t>13.05.2011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283A6-F244-49D2-BE08-963059797F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7CCAB-B72B-4322-A0B4-EDC1E8A23461}" type="datetimeFigureOut">
              <a:rPr lang="ru-RU"/>
              <a:pPr>
                <a:defRPr/>
              </a:pPr>
              <a:t>13.05.2011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43206-E702-4E4C-A567-C7F5EE1FB6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913297-8679-4997-94F4-0C8DC7C6F892}" type="datetimeFigureOut">
              <a:rPr lang="ru-RU"/>
              <a:pPr>
                <a:defRPr/>
              </a:pPr>
              <a:t>13.05.2011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2F6E1DD-0A73-4D57-B884-7D4D868E44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0" y="6457950"/>
            <a:ext cx="212407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srgbClr val="FF0000"/>
                </a:solidFill>
                <a:latin typeface="+mn-lt"/>
              </a:rPr>
              <a:t>8 (495) 632-24-25</a:t>
            </a:r>
            <a:endParaRPr lang="ru-RU" sz="20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6767513" y="6457950"/>
            <a:ext cx="2376487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u="sng" dirty="0">
                <a:solidFill>
                  <a:srgbClr val="FF0000"/>
                </a:solidFill>
                <a:latin typeface="+mn-lt"/>
              </a:rPr>
              <a:t>www.rusacad.ru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4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hyperlink" Target="mailto:filial@rusacad.ru" TargetMode="Externa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rusacad.ru/" TargetMode="External"/><Relationship Id="rId3" Type="http://schemas.openxmlformats.org/officeDocument/2006/relationships/image" Target="../media/image32.png"/><Relationship Id="rId7" Type="http://schemas.openxmlformats.org/officeDocument/2006/relationships/hyperlink" Target="mailto:profy@rusacad.ru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aspirant@rusacad.ru" TargetMode="External"/><Relationship Id="rId11" Type="http://schemas.openxmlformats.org/officeDocument/2006/relationships/hyperlink" Target="mailto:kniga@rusacad.ru" TargetMode="External"/><Relationship Id="rId5" Type="http://schemas.openxmlformats.org/officeDocument/2006/relationships/hyperlink" Target="mailto:priem@rusacad.ru" TargetMode="External"/><Relationship Id="rId10" Type="http://schemas.openxmlformats.org/officeDocument/2006/relationships/hyperlink" Target="mailto:training@rusacad.ru" TargetMode="External"/><Relationship Id="rId4" Type="http://schemas.openxmlformats.org/officeDocument/2006/relationships/image" Target="../media/image33.jpeg"/><Relationship Id="rId9" Type="http://schemas.openxmlformats.org/officeDocument/2006/relationships/hyperlink" Target="mailto:filial@rusacad.ru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Documents and Settings\Reklama1\Рабочий стол\Безымянный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908050"/>
            <a:ext cx="2209800" cy="130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2" descr="C:\Documents and Settings\Reklama1\Рабочий стол\Безымянный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0113" y="2133600"/>
            <a:ext cx="6624637" cy="38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076" name="Группа 7"/>
          <p:cNvGrpSpPr>
            <a:grpSpLocks/>
          </p:cNvGrpSpPr>
          <p:nvPr/>
        </p:nvGrpSpPr>
        <p:grpSpPr bwMode="auto">
          <a:xfrm>
            <a:off x="900113" y="765175"/>
            <a:ext cx="7775575" cy="1368425"/>
            <a:chOff x="827833" y="908050"/>
            <a:chExt cx="7776864" cy="1368227"/>
          </a:xfrm>
        </p:grpSpPr>
        <p:sp>
          <p:nvSpPr>
            <p:cNvPr id="3078" name="TextBox 5"/>
            <p:cNvSpPr txBox="1">
              <a:spLocks noChangeArrowheads="1"/>
            </p:cNvSpPr>
            <p:nvPr/>
          </p:nvSpPr>
          <p:spPr bwMode="auto">
            <a:xfrm>
              <a:off x="2789955" y="908050"/>
              <a:ext cx="5814742" cy="1323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4000">
                  <a:solidFill>
                    <a:srgbClr val="FF0000"/>
                  </a:solidFill>
                  <a:cs typeface="Arial" charset="0"/>
                </a:rPr>
                <a:t>Российская  Академия</a:t>
              </a:r>
            </a:p>
            <a:p>
              <a:r>
                <a:rPr lang="ru-RU" sz="4000">
                  <a:solidFill>
                    <a:srgbClr val="FF0000"/>
                  </a:solidFill>
                  <a:cs typeface="Arial" charset="0"/>
                </a:rPr>
                <a:t>Предпринимательства</a:t>
              </a:r>
            </a:p>
          </p:txBody>
        </p:sp>
        <p:cxnSp>
          <p:nvCxnSpPr>
            <p:cNvPr id="20" name="Прямая соединительная линия 19"/>
            <p:cNvCxnSpPr/>
            <p:nvPr/>
          </p:nvCxnSpPr>
          <p:spPr bwMode="auto">
            <a:xfrm>
              <a:off x="827833" y="2276277"/>
              <a:ext cx="7416441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Прямоугольник 12"/>
          <p:cNvSpPr/>
          <p:nvPr/>
        </p:nvSpPr>
        <p:spPr>
          <a:xfrm rot="14622033">
            <a:off x="688182" y="2075656"/>
            <a:ext cx="215900" cy="144463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8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115888"/>
            <a:ext cx="1135062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Box 10"/>
          <p:cNvSpPr txBox="1">
            <a:spLocks noChangeArrowheads="1"/>
          </p:cNvSpPr>
          <p:nvPr/>
        </p:nvSpPr>
        <p:spPr bwMode="auto">
          <a:xfrm>
            <a:off x="107950" y="1260475"/>
            <a:ext cx="8964613" cy="175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>
                <a:solidFill>
                  <a:srgbClr val="FF0000"/>
                </a:solidFill>
                <a:latin typeface="Calibri" pitchFamily="34" charset="0"/>
              </a:rPr>
              <a:t>Российская Академия Предпринимательства </a:t>
            </a:r>
            <a:r>
              <a:rPr lang="ru-RU" sz="3600">
                <a:latin typeface="Calibri" pitchFamily="34" charset="0"/>
              </a:rPr>
              <a:t>была создана в 1990г. и является одним из первых негосударственных ВУЗов России.</a:t>
            </a:r>
          </a:p>
        </p:txBody>
      </p:sp>
      <p:pic>
        <p:nvPicPr>
          <p:cNvPr id="4100" name="Picture 4" descr="Z:\Мачульская С.В\Фото\15 лет дети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3311525"/>
            <a:ext cx="316865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425" y="3305175"/>
            <a:ext cx="2808288" cy="213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3" descr="C:\Documents and Settings\Reklama1\Рабочий стол\САЙТ\САЙТ\I_Об академии\4_Администрация\Балабонов В.С._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738" y="3317875"/>
            <a:ext cx="1462087" cy="212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3" name="TextBox 7"/>
          <p:cNvSpPr txBox="1">
            <a:spLocks noChangeArrowheads="1"/>
          </p:cNvSpPr>
          <p:nvPr/>
        </p:nvSpPr>
        <p:spPr bwMode="auto">
          <a:xfrm>
            <a:off x="107950" y="5445125"/>
            <a:ext cx="8963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800">
              <a:latin typeface="Calibri" pitchFamily="34" charset="0"/>
            </a:endParaRPr>
          </a:p>
          <a:p>
            <a:pPr algn="ctr"/>
            <a:r>
              <a:rPr lang="ru-RU" sz="3600">
                <a:solidFill>
                  <a:srgbClr val="FF0000"/>
                </a:solidFill>
                <a:latin typeface="Calibri" pitchFamily="34" charset="0"/>
              </a:rPr>
              <a:t>В этом году мы отмечаем своё 20-ти летие!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Reklama1\Рабочий стол\Безымянный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965575"/>
            <a:ext cx="4103688" cy="2487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Прямоугольник 7"/>
          <p:cNvSpPr>
            <a:spLocks noChangeArrowheads="1"/>
          </p:cNvSpPr>
          <p:nvPr/>
        </p:nvSpPr>
        <p:spPr bwMode="auto">
          <a:xfrm>
            <a:off x="179388" y="188913"/>
            <a:ext cx="47529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>
                <a:solidFill>
                  <a:srgbClr val="FF0000"/>
                </a:solidFill>
                <a:latin typeface="Calibri" pitchFamily="34" charset="0"/>
              </a:rPr>
              <a:t>Наши преимущества:</a:t>
            </a:r>
            <a:endParaRPr lang="en-US" sz="36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5124" name="Rectangle 1"/>
          <p:cNvSpPr>
            <a:spLocks noChangeArrowheads="1"/>
          </p:cNvSpPr>
          <p:nvPr/>
        </p:nvSpPr>
        <p:spPr bwMode="auto">
          <a:xfrm>
            <a:off x="214313" y="723900"/>
            <a:ext cx="8750300" cy="615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buFont typeface="Arial" charset="0"/>
              <a:buChar char="•"/>
            </a:pPr>
            <a:r>
              <a:rPr lang="ru-RU" sz="2400">
                <a:latin typeface="Calibri" pitchFamily="34" charset="0"/>
              </a:rPr>
              <a:t> Новая лицензия и аккредитация 2010г. всех учебных </a:t>
            </a:r>
          </a:p>
          <a:p>
            <a:pPr eaLnBrk="0" hangingPunct="0"/>
            <a:r>
              <a:rPr lang="ru-RU" sz="2400">
                <a:latin typeface="Calibri" pitchFamily="34" charset="0"/>
              </a:rPr>
              <a:t>  программ</a:t>
            </a:r>
          </a:p>
          <a:p>
            <a:pPr eaLnBrk="0" hangingPunct="0">
              <a:buFont typeface="Arial" charset="0"/>
              <a:buChar char="•"/>
            </a:pPr>
            <a:endParaRPr lang="ru-RU" sz="800">
              <a:latin typeface="Calibri" pitchFamily="34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ru-RU" sz="2400">
                <a:latin typeface="Calibri" pitchFamily="34" charset="0"/>
              </a:rPr>
              <a:t> Диплом государственного образца, отсрочка от армии</a:t>
            </a:r>
          </a:p>
          <a:p>
            <a:pPr eaLnBrk="0" hangingPunct="0">
              <a:buFont typeface="Arial" charset="0"/>
              <a:buChar char="•"/>
            </a:pPr>
            <a:endParaRPr lang="en-US" sz="800">
              <a:latin typeface="Calibri" pitchFamily="34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ru-RU" sz="2400">
                <a:latin typeface="Calibri" pitchFamily="34" charset="0"/>
              </a:rPr>
              <a:t> 89% профессорско-преподавательского состава – </a:t>
            </a:r>
          </a:p>
          <a:p>
            <a:pPr eaLnBrk="0" hangingPunct="0"/>
            <a:r>
              <a:rPr lang="ru-RU" sz="2400">
                <a:latin typeface="Calibri" pitchFamily="34" charset="0"/>
              </a:rPr>
              <a:t>  штатные сотрудники с учеными степенями и званиями</a:t>
            </a:r>
          </a:p>
          <a:p>
            <a:pPr eaLnBrk="0" hangingPunct="0"/>
            <a:r>
              <a:rPr lang="ru-RU" sz="800">
                <a:latin typeface="Calibri" pitchFamily="34" charset="0"/>
              </a:rPr>
              <a:t> </a:t>
            </a:r>
          </a:p>
          <a:p>
            <a:pPr eaLnBrk="0" hangingPunct="0">
              <a:buFont typeface="Arial" charset="0"/>
              <a:buChar char="•"/>
            </a:pPr>
            <a:r>
              <a:rPr lang="ru-RU" sz="2400">
                <a:latin typeface="Calibri" pitchFamily="34" charset="0"/>
              </a:rPr>
              <a:t> Большой выбор образовательных программ</a:t>
            </a:r>
          </a:p>
          <a:p>
            <a:pPr eaLnBrk="0" hangingPunct="0">
              <a:buFont typeface="Arial" charset="0"/>
              <a:buChar char="•"/>
            </a:pPr>
            <a:endParaRPr lang="ru-RU" sz="800">
              <a:latin typeface="Calibri" pitchFamily="34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ru-RU" sz="2400">
                <a:latin typeface="Calibri" pitchFamily="34" charset="0"/>
              </a:rPr>
              <a:t> Высокая практическая ценность получаемых знаний</a:t>
            </a:r>
          </a:p>
          <a:p>
            <a:pPr eaLnBrk="0" hangingPunct="0">
              <a:buFont typeface="Arial" charset="0"/>
              <a:buChar char="•"/>
            </a:pPr>
            <a:endParaRPr lang="ru-RU" sz="800">
              <a:latin typeface="Calibri" pitchFamily="34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ru-RU" sz="2400">
                <a:latin typeface="Calibri" pitchFamily="34" charset="0"/>
              </a:rPr>
              <a:t> Востребованность выпускников на рынке труда</a:t>
            </a:r>
          </a:p>
          <a:p>
            <a:pPr eaLnBrk="0" hangingPunct="0">
              <a:buFont typeface="Arial" charset="0"/>
              <a:buChar char="•"/>
            </a:pPr>
            <a:endParaRPr lang="ru-RU" sz="800">
              <a:latin typeface="Calibri" pitchFamily="34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ru-RU" sz="2400">
                <a:latin typeface="Calibri" pitchFamily="34" charset="0"/>
              </a:rPr>
              <a:t> Возможность получить </a:t>
            </a:r>
          </a:p>
          <a:p>
            <a:pPr eaLnBrk="0" hangingPunct="0"/>
            <a:r>
              <a:rPr lang="ru-RU" sz="2400">
                <a:latin typeface="Calibri" pitchFamily="34" charset="0"/>
              </a:rPr>
              <a:t>   дополнительную квалификацию </a:t>
            </a:r>
          </a:p>
          <a:p>
            <a:pPr eaLnBrk="0" hangingPunct="0"/>
            <a:endParaRPr lang="en-US" sz="800">
              <a:latin typeface="Calibri" pitchFamily="34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ru-RU" sz="2400">
                <a:latin typeface="Calibri" pitchFamily="34" charset="0"/>
              </a:rPr>
              <a:t> Аспирантура, собственные</a:t>
            </a:r>
          </a:p>
          <a:p>
            <a:pPr eaLnBrk="0" hangingPunct="0"/>
            <a:r>
              <a:rPr lang="ru-RU" sz="2400">
                <a:latin typeface="Calibri" pitchFamily="34" charset="0"/>
              </a:rPr>
              <a:t>издания, входящие в перечень </a:t>
            </a:r>
          </a:p>
          <a:p>
            <a:pPr eaLnBrk="0" hangingPunct="0"/>
            <a:r>
              <a:rPr lang="ru-RU" sz="2400">
                <a:latin typeface="Calibri" pitchFamily="34" charset="0"/>
              </a:rPr>
              <a:t>ВАК и Диссертационный совет</a:t>
            </a:r>
          </a:p>
          <a:p>
            <a:pPr eaLnBrk="0" hangingPunct="0"/>
            <a:endParaRPr lang="ru-RU" sz="2600">
              <a:latin typeface="Calibri" pitchFamily="34" charset="0"/>
            </a:endParaRPr>
          </a:p>
        </p:txBody>
      </p:sp>
      <p:pic>
        <p:nvPicPr>
          <p:cNvPr id="5125" name="Picture 8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115888"/>
            <a:ext cx="1135062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2"/>
          <p:cNvSpPr>
            <a:spLocks noChangeArrowheads="1"/>
          </p:cNvSpPr>
          <p:nvPr/>
        </p:nvSpPr>
        <p:spPr bwMode="auto">
          <a:xfrm>
            <a:off x="395288" y="765175"/>
            <a:ext cx="6624637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3600">
                <a:solidFill>
                  <a:srgbClr val="FF0000"/>
                </a:solidFill>
                <a:latin typeface="Calibri" pitchFamily="34" charset="0"/>
              </a:rPr>
              <a:t>Формы обучения:</a:t>
            </a:r>
          </a:p>
        </p:txBody>
      </p:sp>
      <p:pic>
        <p:nvPicPr>
          <p:cNvPr id="6147" name="Picture 8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115888"/>
            <a:ext cx="1135062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Rectangle 2"/>
          <p:cNvSpPr>
            <a:spLocks noChangeArrowheads="1"/>
          </p:cNvSpPr>
          <p:nvPr/>
        </p:nvSpPr>
        <p:spPr bwMode="auto">
          <a:xfrm>
            <a:off x="468313" y="2205038"/>
            <a:ext cx="4032250" cy="335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buFont typeface="Arial" charset="0"/>
              <a:buChar char="•"/>
            </a:pPr>
            <a:r>
              <a:rPr lang="ru-RU" sz="2600">
                <a:latin typeface="Calibri" pitchFamily="34" charset="0"/>
              </a:rPr>
              <a:t> Очная (дневная)</a:t>
            </a:r>
          </a:p>
          <a:p>
            <a:pPr eaLnBrk="0" hangingPunct="0"/>
            <a:endParaRPr lang="ru-RU" sz="1400">
              <a:latin typeface="Calibri" pitchFamily="34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ru-RU" sz="2600">
                <a:latin typeface="Calibri" pitchFamily="34" charset="0"/>
              </a:rPr>
              <a:t> Очно-заочная (вечерняя)</a:t>
            </a:r>
          </a:p>
          <a:p>
            <a:pPr eaLnBrk="0" hangingPunct="0"/>
            <a:r>
              <a:rPr lang="ru-RU" sz="1400">
                <a:latin typeface="Calibri" pitchFamily="34" charset="0"/>
              </a:rPr>
              <a:t> </a:t>
            </a:r>
            <a:endParaRPr lang="en-US" sz="1400">
              <a:latin typeface="Calibri" pitchFamily="34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ru-RU" sz="2600">
                <a:latin typeface="Calibri" pitchFamily="34" charset="0"/>
              </a:rPr>
              <a:t> Модульная </a:t>
            </a:r>
          </a:p>
          <a:p>
            <a:pPr eaLnBrk="0" hangingPunct="0"/>
            <a:r>
              <a:rPr lang="ru-RU" sz="2600">
                <a:latin typeface="Calibri" pitchFamily="34" charset="0"/>
              </a:rPr>
              <a:t>(группа выходного дня)</a:t>
            </a:r>
          </a:p>
          <a:p>
            <a:pPr eaLnBrk="0" hangingPunct="0"/>
            <a:endParaRPr lang="ru-RU" sz="1400">
              <a:latin typeface="Calibri" pitchFamily="34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ru-RU" sz="2600">
                <a:latin typeface="Calibri" pitchFamily="34" charset="0"/>
              </a:rPr>
              <a:t> Заочная</a:t>
            </a:r>
          </a:p>
          <a:p>
            <a:pPr eaLnBrk="0" hangingPunct="0"/>
            <a:endParaRPr lang="ru-RU" sz="1400">
              <a:latin typeface="Calibri" pitchFamily="34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ru-RU" sz="2600">
                <a:latin typeface="Calibri" pitchFamily="34" charset="0"/>
              </a:rPr>
              <a:t> Дистанционная</a:t>
            </a:r>
          </a:p>
        </p:txBody>
      </p:sp>
      <p:pic>
        <p:nvPicPr>
          <p:cNvPr id="6149" name="Picture 2" descr="C:\Documents and Settings\Reklama1\Мои документы\презент_итог\Безымянный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6100" y="2168525"/>
            <a:ext cx="36004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3" descr="C:\Documents and Settings\Reklama1\Мои документы\презент_итог\Безымянный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4149725"/>
            <a:ext cx="3960812" cy="205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ChangeArrowheads="1"/>
          </p:cNvSpPr>
          <p:nvPr/>
        </p:nvSpPr>
        <p:spPr bwMode="auto">
          <a:xfrm>
            <a:off x="323850" y="1077913"/>
            <a:ext cx="6624638" cy="553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Менеджмент организации </a:t>
            </a:r>
            <a:endParaRPr lang="ru-RU" sz="800">
              <a:latin typeface="Calibri" pitchFamily="34" charset="0"/>
              <a:ea typeface="Times New Roman" pitchFamily="18" charset="0"/>
              <a:cs typeface="Arial" charset="0"/>
            </a:endParaRPr>
          </a:p>
          <a:p>
            <a:pPr algn="just" eaLnBrk="0" hangingPunct="0"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Управление персоналом </a:t>
            </a:r>
            <a:endParaRPr lang="ru-RU" sz="800">
              <a:latin typeface="Calibri" pitchFamily="34" charset="0"/>
              <a:ea typeface="Times New Roman" pitchFamily="18" charset="0"/>
              <a:cs typeface="Arial" charset="0"/>
            </a:endParaRPr>
          </a:p>
          <a:p>
            <a:pPr algn="just" eaLnBrk="0" hangingPunct="0"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Государственное и муниципальное управление</a:t>
            </a:r>
            <a:endParaRPr lang="ru-RU" sz="800">
              <a:latin typeface="Calibri" pitchFamily="34" charset="0"/>
              <a:ea typeface="Times New Roman" pitchFamily="18" charset="0"/>
              <a:cs typeface="Arial" charset="0"/>
            </a:endParaRPr>
          </a:p>
          <a:p>
            <a:pPr algn="just" eaLnBrk="0" hangingPunct="0"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Маркетинг</a:t>
            </a:r>
            <a:endParaRPr lang="ru-RU" sz="800">
              <a:latin typeface="Calibri" pitchFamily="34" charset="0"/>
              <a:ea typeface="Times New Roman" pitchFamily="18" charset="0"/>
              <a:cs typeface="Arial" charset="0"/>
            </a:endParaRPr>
          </a:p>
          <a:p>
            <a:pPr algn="just" eaLnBrk="0" hangingPunct="0"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Мировая экономика </a:t>
            </a:r>
            <a:endParaRPr lang="ru-RU" sz="800">
              <a:latin typeface="Calibri" pitchFamily="34" charset="0"/>
              <a:ea typeface="Times New Roman" pitchFamily="18" charset="0"/>
              <a:cs typeface="Arial" charset="0"/>
            </a:endParaRPr>
          </a:p>
          <a:p>
            <a:pPr algn="just" eaLnBrk="0" hangingPunct="0"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Финансы и кредит </a:t>
            </a:r>
            <a:endParaRPr lang="ru-RU" sz="800">
              <a:latin typeface="Calibri" pitchFamily="34" charset="0"/>
              <a:ea typeface="Times New Roman" pitchFamily="18" charset="0"/>
              <a:cs typeface="Arial" charset="0"/>
            </a:endParaRPr>
          </a:p>
          <a:p>
            <a:pPr algn="just" eaLnBrk="0" hangingPunct="0"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Бухгалтерский учёт, анализ и аудит </a:t>
            </a:r>
            <a:endParaRPr lang="ru-RU" sz="800">
              <a:latin typeface="Calibri" pitchFamily="34" charset="0"/>
              <a:ea typeface="Times New Roman" pitchFamily="18" charset="0"/>
              <a:cs typeface="Arial" charset="0"/>
            </a:endParaRPr>
          </a:p>
          <a:p>
            <a:pPr eaLnBrk="0" hangingPunct="0"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Связи с общественностью </a:t>
            </a:r>
            <a:endParaRPr lang="ru-RU" sz="800">
              <a:latin typeface="Calibri" pitchFamily="34" charset="0"/>
              <a:ea typeface="Times New Roman" pitchFamily="18" charset="0"/>
              <a:cs typeface="Arial" charset="0"/>
            </a:endParaRPr>
          </a:p>
          <a:p>
            <a:pPr eaLnBrk="0" hangingPunct="0"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Социология</a:t>
            </a:r>
            <a:endParaRPr lang="ru-RU" sz="800">
              <a:latin typeface="Calibri" pitchFamily="34" charset="0"/>
              <a:ea typeface="Times New Roman" pitchFamily="18" charset="0"/>
              <a:cs typeface="Arial" charset="0"/>
            </a:endParaRPr>
          </a:p>
          <a:p>
            <a:pPr algn="just" eaLnBrk="0" hangingPunct="0"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Организация работы с молодёжью </a:t>
            </a:r>
            <a:endParaRPr lang="ru-RU" sz="800">
              <a:latin typeface="Calibri" pitchFamily="34" charset="0"/>
              <a:ea typeface="Times New Roman" pitchFamily="18" charset="0"/>
              <a:cs typeface="Arial" charset="0"/>
            </a:endParaRPr>
          </a:p>
          <a:p>
            <a:pPr algn="just" eaLnBrk="0" hangingPunct="0"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Юриспруденция</a:t>
            </a:r>
          </a:p>
          <a:p>
            <a:pPr algn="just" eaLnBrk="0" hangingPunct="0"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Таможенные платежи и валютный контроль</a:t>
            </a:r>
          </a:p>
          <a:p>
            <a:pPr algn="just" eaLnBrk="0" hangingPunct="0">
              <a:buFontTx/>
              <a:buChar char="•"/>
            </a:pPr>
            <a:endParaRPr lang="ru-RU" sz="120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Arial" charset="0"/>
            </a:endParaRPr>
          </a:p>
          <a:p>
            <a:pPr algn="just" eaLnBrk="0" hangingPunct="0"/>
            <a:r>
              <a:rPr lang="ru-RU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В рамках данных специальностей Вы можете пройти обучение </a:t>
            </a:r>
          </a:p>
          <a:p>
            <a:pPr algn="just" eaLnBrk="0" hangingPunct="0"/>
            <a:r>
              <a:rPr lang="ru-RU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по 24-м специализациям, причем некоторые из них</a:t>
            </a:r>
          </a:p>
          <a:p>
            <a:pPr algn="just" eaLnBrk="0" hangingPunct="0"/>
            <a:r>
              <a:rPr lang="ru-RU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существуют только в </a:t>
            </a:r>
            <a:r>
              <a:rPr lang="ru-RU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Академии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797425"/>
            <a:ext cx="2087562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Прямоугольник 7"/>
          <p:cNvSpPr>
            <a:spLocks noChangeArrowheads="1"/>
          </p:cNvSpPr>
          <p:nvPr/>
        </p:nvSpPr>
        <p:spPr bwMode="auto">
          <a:xfrm>
            <a:off x="323850" y="115888"/>
            <a:ext cx="74168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Программы высшего и второго высшего образования (специалитет):</a:t>
            </a:r>
            <a:endParaRPr lang="en-US" sz="32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0" y="1844675"/>
            <a:ext cx="87503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buFont typeface="Arial" charset="0"/>
              <a:buChar char="•"/>
            </a:pPr>
            <a:endParaRPr lang="ru-RU" sz="2600">
              <a:latin typeface="Calibri" pitchFamily="34" charset="0"/>
            </a:endParaRPr>
          </a:p>
        </p:txBody>
      </p:sp>
      <p:pic>
        <p:nvPicPr>
          <p:cNvPr id="7174" name="Picture 8" descr="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5113" y="115888"/>
            <a:ext cx="1135062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13" y="2133600"/>
            <a:ext cx="1747837" cy="232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8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5113" y="115888"/>
            <a:ext cx="1135062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Прямоугольник 4"/>
          <p:cNvSpPr>
            <a:spLocks noChangeArrowheads="1"/>
          </p:cNvSpPr>
          <p:nvPr/>
        </p:nvSpPr>
        <p:spPr bwMode="auto">
          <a:xfrm>
            <a:off x="323850" y="115888"/>
            <a:ext cx="74168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Программы высшего и второго высшего образования (бакалавриат):</a:t>
            </a:r>
            <a:endParaRPr lang="en-US" sz="32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8196" name="Rectangle 1"/>
          <p:cNvSpPr>
            <a:spLocks noChangeArrowheads="1"/>
          </p:cNvSpPr>
          <p:nvPr/>
        </p:nvSpPr>
        <p:spPr bwMode="auto">
          <a:xfrm>
            <a:off x="395288" y="1125538"/>
            <a:ext cx="6264275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Экономика</a:t>
            </a:r>
          </a:p>
          <a:p>
            <a:pPr algn="just">
              <a:lnSpc>
                <a:spcPct val="150000"/>
              </a:lnSpc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Менеджмент</a:t>
            </a:r>
          </a:p>
          <a:p>
            <a:pPr algn="just">
              <a:lnSpc>
                <a:spcPct val="150000"/>
              </a:lnSpc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Туризм</a:t>
            </a:r>
          </a:p>
          <a:p>
            <a:pPr algn="just">
              <a:lnSpc>
                <a:spcPct val="150000"/>
              </a:lnSpc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Социология</a:t>
            </a:r>
          </a:p>
          <a:p>
            <a:pPr algn="just">
              <a:lnSpc>
                <a:spcPct val="150000"/>
              </a:lnSpc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Бизнес-информатика</a:t>
            </a:r>
          </a:p>
          <a:p>
            <a:pPr algn="just">
              <a:lnSpc>
                <a:spcPct val="150000"/>
              </a:lnSpc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Коммерция</a:t>
            </a:r>
          </a:p>
          <a:p>
            <a:pPr algn="just">
              <a:lnSpc>
                <a:spcPct val="150000"/>
              </a:lnSpc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Юриспруденция</a:t>
            </a:r>
          </a:p>
          <a:p>
            <a:pPr algn="just"/>
            <a:endParaRPr lang="ru-RU">
              <a:solidFill>
                <a:srgbClr val="FF0000"/>
              </a:solidFill>
              <a:latin typeface="Calibri" pitchFamily="34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8197" name="Picture 2" descr="C:\Documents and Settings\Reklama1\Рабочий стол\ПРЕЗЕНТ\презент_итог\123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2138" y="4581525"/>
            <a:ext cx="360045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3" descr="C:\Documents and Settings\Reklama1\Рабочий стол\ПРЕЗЕНТ\презент_итог\1234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263" y="2708275"/>
            <a:ext cx="3613150" cy="181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8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5113" y="115888"/>
            <a:ext cx="1135062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Прямоугольник 4"/>
          <p:cNvSpPr>
            <a:spLocks noChangeArrowheads="1"/>
          </p:cNvSpPr>
          <p:nvPr/>
        </p:nvSpPr>
        <p:spPr bwMode="auto">
          <a:xfrm>
            <a:off x="323850" y="115888"/>
            <a:ext cx="74168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Программы высшего и второго высшего образования (магистратура):</a:t>
            </a:r>
            <a:endParaRPr lang="en-US" sz="32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9220" name="Rectangle 1"/>
          <p:cNvSpPr>
            <a:spLocks noChangeArrowheads="1"/>
          </p:cNvSpPr>
          <p:nvPr/>
        </p:nvSpPr>
        <p:spPr bwMode="auto">
          <a:xfrm>
            <a:off x="323850" y="1498600"/>
            <a:ext cx="8640763" cy="473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b="1">
                <a:latin typeface="Calibri" pitchFamily="34" charset="0"/>
              </a:rPr>
              <a:t>МЕНЕДЖМЕНТ </a:t>
            </a:r>
            <a:r>
              <a:rPr lang="ru-RU">
                <a:latin typeface="Calibri" pitchFamily="34" charset="0"/>
              </a:rPr>
              <a:t>(магистр менеджмента)</a:t>
            </a:r>
            <a:endParaRPr lang="ru-RU" b="1">
              <a:latin typeface="Calibri" pitchFamily="34" charset="0"/>
            </a:endParaRPr>
          </a:p>
          <a:p>
            <a:pPr lvl="1" algn="just"/>
            <a:endParaRPr lang="ru-RU" sz="240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Arial" charset="0"/>
            </a:endParaRPr>
          </a:p>
          <a:p>
            <a:pPr lvl="1" algn="just"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Производственный менеджмент</a:t>
            </a:r>
          </a:p>
          <a:p>
            <a:pPr lvl="1" algn="just"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Финансовый менеджмент</a:t>
            </a:r>
          </a:p>
          <a:p>
            <a:pPr lvl="1" algn="just"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Бухгалтерский учет и аудит</a:t>
            </a:r>
          </a:p>
          <a:p>
            <a:pPr lvl="1" algn="just"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Управление человеческими ресурсами</a:t>
            </a:r>
          </a:p>
          <a:p>
            <a:pPr lvl="1" algn="just"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Общий и стратегический менеджмент</a:t>
            </a:r>
          </a:p>
          <a:p>
            <a:pPr lvl="1" algn="just"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Маркетинг</a:t>
            </a:r>
          </a:p>
          <a:p>
            <a:pPr lvl="1" algn="just"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 Государственное и муниципальное управление</a:t>
            </a:r>
          </a:p>
          <a:p>
            <a:pPr lvl="1" algn="just"/>
            <a:endParaRPr lang="ru-RU" sz="240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Arial" charset="0"/>
            </a:endParaRPr>
          </a:p>
          <a:p>
            <a:r>
              <a:rPr lang="ru-RU" b="1">
                <a:latin typeface="Calibri" pitchFamily="34" charset="0"/>
              </a:rPr>
              <a:t>ЮРИСПРУДЕНЦИЯ </a:t>
            </a:r>
            <a:r>
              <a:rPr lang="ru-RU">
                <a:latin typeface="Calibri" pitchFamily="34" charset="0"/>
              </a:rPr>
              <a:t>(магистр юриспруденции)</a:t>
            </a:r>
          </a:p>
          <a:p>
            <a:endParaRPr lang="ru-RU" sz="800" b="1">
              <a:latin typeface="Calibri" pitchFamily="34" charset="0"/>
            </a:endParaRPr>
          </a:p>
          <a:p>
            <a:pPr lvl="1" algn="just">
              <a:buFontTx/>
              <a:buChar char="•"/>
            </a:pPr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Корпоративный юрист</a:t>
            </a:r>
          </a:p>
          <a:p>
            <a:pPr algn="just"/>
            <a:endParaRPr lang="ru-RU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9221" name="Picture 1" descr="C:\Documents and Settings\Reklama1\Рабочий стол\ПРЕЗЕНТ\презент_итог\3456765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5600" y="1628775"/>
            <a:ext cx="3471863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3" descr="C:\Documents and Settings\Reklama1\Рабочий стол\ПРЕЗЕНТ\презент_итог\во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063" y="4797425"/>
            <a:ext cx="320992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Documents and Settings\Reklama1\Рабочий стол\ПРЕЗЕНТ\презент_итог\34567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2997200"/>
            <a:ext cx="3379787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8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115888"/>
            <a:ext cx="1135062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Прямоугольник 4"/>
          <p:cNvSpPr>
            <a:spLocks noChangeArrowheads="1"/>
          </p:cNvSpPr>
          <p:nvPr/>
        </p:nvSpPr>
        <p:spPr bwMode="auto">
          <a:xfrm>
            <a:off x="323850" y="115888"/>
            <a:ext cx="74168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Программы высшего и второго высшего образования (магистратура):</a:t>
            </a:r>
            <a:endParaRPr lang="en-US" sz="32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850" y="1379538"/>
            <a:ext cx="8640763" cy="547846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+mn-lt"/>
              </a:rPr>
              <a:t>ЭКОНОМИКА </a:t>
            </a:r>
            <a:r>
              <a:rPr lang="ru-RU" dirty="0">
                <a:latin typeface="+mn-lt"/>
              </a:rPr>
              <a:t>(магистр экономики)</a:t>
            </a:r>
          </a:p>
          <a:p>
            <a:pPr lvl="1" algn="just">
              <a:defRPr/>
            </a:pPr>
            <a:endParaRPr lang="ru-RU" sz="2000" dirty="0">
              <a:solidFill>
                <a:srgbClr val="000000"/>
              </a:solidFill>
              <a:latin typeface="+mj-lt"/>
              <a:ea typeface="Times New Roman" pitchFamily="18" charset="0"/>
              <a:cs typeface="Arial" pitchFamily="34" charset="0"/>
            </a:endParaRPr>
          </a:p>
          <a:p>
            <a:pPr lvl="1" algn="just">
              <a:buFontTx/>
              <a:buChar char="•"/>
              <a:defRPr/>
            </a:pPr>
            <a:r>
              <a:rPr lang="ru-RU" sz="2000" dirty="0">
                <a:solidFill>
                  <a:srgbClr val="000000"/>
                </a:solidFill>
                <a:latin typeface="+mj-lt"/>
                <a:ea typeface="Times New Roman" pitchFamily="18" charset="0"/>
                <a:cs typeface="Arial" pitchFamily="34" charset="0"/>
              </a:rPr>
              <a:t> Государственное и региональное управление</a:t>
            </a:r>
          </a:p>
          <a:p>
            <a:pPr lvl="1" algn="just">
              <a:buFontTx/>
              <a:buChar char="•"/>
              <a:defRPr/>
            </a:pPr>
            <a:r>
              <a:rPr lang="ru-RU" sz="2000" dirty="0">
                <a:solidFill>
                  <a:srgbClr val="000000"/>
                </a:solidFill>
                <a:latin typeface="+mj-lt"/>
                <a:ea typeface="Times New Roman" pitchFamily="18" charset="0"/>
                <a:cs typeface="Arial" pitchFamily="34" charset="0"/>
              </a:rPr>
              <a:t> Экономика фирмы</a:t>
            </a:r>
          </a:p>
          <a:p>
            <a:pPr lvl="1" algn="just">
              <a:buFontTx/>
              <a:buChar char="•"/>
              <a:defRPr/>
            </a:pPr>
            <a:r>
              <a:rPr lang="ru-RU" sz="2000" dirty="0">
                <a:solidFill>
                  <a:srgbClr val="000000"/>
                </a:solidFill>
                <a:latin typeface="+mj-lt"/>
                <a:ea typeface="Times New Roman" pitchFamily="18" charset="0"/>
                <a:cs typeface="Arial" pitchFamily="34" charset="0"/>
              </a:rPr>
              <a:t> Региональная экономика</a:t>
            </a:r>
          </a:p>
          <a:p>
            <a:pPr lvl="1" algn="just">
              <a:buFontTx/>
              <a:buChar char="•"/>
              <a:defRPr/>
            </a:pPr>
            <a:r>
              <a:rPr lang="ru-RU" sz="2000" dirty="0">
                <a:solidFill>
                  <a:srgbClr val="000000"/>
                </a:solidFill>
                <a:latin typeface="+mj-lt"/>
                <a:ea typeface="Times New Roman" pitchFamily="18" charset="0"/>
                <a:cs typeface="Arial" pitchFamily="34" charset="0"/>
              </a:rPr>
              <a:t> Финансы</a:t>
            </a:r>
          </a:p>
          <a:p>
            <a:pPr lvl="1" algn="just">
              <a:buFontTx/>
              <a:buChar char="•"/>
              <a:defRPr/>
            </a:pPr>
            <a:r>
              <a:rPr lang="ru-RU" sz="2000" dirty="0">
                <a:solidFill>
                  <a:srgbClr val="000000"/>
                </a:solidFill>
                <a:latin typeface="+mj-lt"/>
                <a:ea typeface="Times New Roman" pitchFamily="18" charset="0"/>
                <a:cs typeface="Arial" pitchFamily="34" charset="0"/>
              </a:rPr>
              <a:t> Банки и банковская деятельность</a:t>
            </a:r>
          </a:p>
          <a:p>
            <a:pPr lvl="1" algn="just">
              <a:buFontTx/>
              <a:buChar char="•"/>
              <a:defRPr/>
            </a:pPr>
            <a:r>
              <a:rPr lang="ru-RU" sz="2000" dirty="0">
                <a:solidFill>
                  <a:srgbClr val="000000"/>
                </a:solidFill>
                <a:latin typeface="+mj-lt"/>
                <a:ea typeface="Times New Roman" pitchFamily="18" charset="0"/>
                <a:cs typeface="Arial" pitchFamily="34" charset="0"/>
              </a:rPr>
              <a:t> Учет, анализ и аудит</a:t>
            </a:r>
          </a:p>
          <a:p>
            <a:pPr lvl="1" algn="just">
              <a:buFontTx/>
              <a:buChar char="•"/>
              <a:defRPr/>
            </a:pPr>
            <a:r>
              <a:rPr lang="ru-RU" sz="2000" dirty="0">
                <a:solidFill>
                  <a:srgbClr val="000000"/>
                </a:solidFill>
                <a:latin typeface="+mj-lt"/>
                <a:ea typeface="Times New Roman" pitchFamily="18" charset="0"/>
                <a:cs typeface="Arial" pitchFamily="34" charset="0"/>
              </a:rPr>
              <a:t> Экономическая теория</a:t>
            </a:r>
          </a:p>
          <a:p>
            <a:pPr>
              <a:defRPr/>
            </a:pPr>
            <a:endParaRPr lang="ru-RU" b="1" dirty="0">
              <a:latin typeface="Calibri" pitchFamily="34" charset="0"/>
            </a:endParaRPr>
          </a:p>
          <a:p>
            <a:pPr>
              <a:defRPr/>
            </a:pPr>
            <a:r>
              <a:rPr lang="ru-RU" b="1" dirty="0">
                <a:latin typeface="Calibri" pitchFamily="34" charset="0"/>
              </a:rPr>
              <a:t>СОЦИОЛОГИЯ</a:t>
            </a:r>
            <a:r>
              <a:rPr lang="ru-RU" dirty="0">
                <a:latin typeface="Calibri" pitchFamily="34" charset="0"/>
              </a:rPr>
              <a:t> (магистр социологии)</a:t>
            </a:r>
          </a:p>
          <a:p>
            <a:pPr lvl="1" algn="just">
              <a:defRPr/>
            </a:pPr>
            <a:endParaRPr lang="ru-RU" sz="2400" dirty="0">
              <a:solidFill>
                <a:srgbClr val="000000"/>
              </a:solidFill>
              <a:latin typeface="Calibri" pitchFamily="34" charset="0"/>
              <a:cs typeface="Times New Roman" pitchFamily="18" charset="0"/>
            </a:endParaRPr>
          </a:p>
          <a:p>
            <a:pPr lvl="1" algn="just">
              <a:buFontTx/>
              <a:buChar char="•"/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Социология труда и предпринимательства</a:t>
            </a:r>
          </a:p>
          <a:p>
            <a:pPr lvl="1" algn="just">
              <a:buFontTx/>
              <a:buChar char="•"/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Социология организации</a:t>
            </a:r>
          </a:p>
          <a:p>
            <a:pPr lvl="1" algn="just">
              <a:buFontTx/>
              <a:buChar char="•"/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Социология управления</a:t>
            </a:r>
          </a:p>
          <a:p>
            <a:pPr lvl="1" algn="just">
              <a:defRPr/>
            </a:pPr>
            <a:endParaRPr lang="ru-RU" sz="2000" dirty="0">
              <a:solidFill>
                <a:srgbClr val="000000"/>
              </a:solidFill>
              <a:latin typeface="+mj-lt"/>
              <a:ea typeface="Times New Roman" pitchFamily="18" charset="0"/>
              <a:cs typeface="Arial" pitchFamily="34" charset="0"/>
            </a:endParaRPr>
          </a:p>
          <a:p>
            <a:pPr lvl="1" algn="just">
              <a:defRPr/>
            </a:pPr>
            <a:endParaRPr lang="ru-RU" sz="2000" dirty="0">
              <a:solidFill>
                <a:srgbClr val="000000"/>
              </a:solidFill>
              <a:latin typeface="+mj-lt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8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115888"/>
            <a:ext cx="1135062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Прямоугольник 2"/>
          <p:cNvSpPr>
            <a:spLocks noChangeArrowheads="1"/>
          </p:cNvSpPr>
          <p:nvPr/>
        </p:nvSpPr>
        <p:spPr bwMode="auto">
          <a:xfrm>
            <a:off x="323850" y="404813"/>
            <a:ext cx="60483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>
                <a:solidFill>
                  <a:srgbClr val="FF0000"/>
                </a:solidFill>
                <a:latin typeface="Calibri" pitchFamily="34" charset="0"/>
              </a:rPr>
              <a:t>Общежития:</a:t>
            </a:r>
            <a:endParaRPr lang="en-US" sz="360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11268" name="Picture 2" descr="C:\Documents and Settings\Reklama1\Мои документы\Мои рисунки\презент_итог\Безымянный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4663" y="2060575"/>
            <a:ext cx="3311525" cy="177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3" descr="C:\Documents and Settings\Reklama1\Мои документы\Мои рисунки\презент_итог\Безымянный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9700" y="3860800"/>
            <a:ext cx="3324225" cy="183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TextBox 4"/>
          <p:cNvSpPr txBox="1">
            <a:spLocks noChangeArrowheads="1"/>
          </p:cNvSpPr>
          <p:nvPr/>
        </p:nvSpPr>
        <p:spPr bwMode="auto">
          <a:xfrm>
            <a:off x="323850" y="1497013"/>
            <a:ext cx="84963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В Москве рядом со станциями метро:</a:t>
            </a:r>
          </a:p>
          <a:p>
            <a:pPr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 Речной вокзал</a:t>
            </a:r>
          </a:p>
          <a:p>
            <a:pPr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 Сокол</a:t>
            </a:r>
          </a:p>
          <a:p>
            <a:pPr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 Павелецкая</a:t>
            </a:r>
          </a:p>
          <a:p>
            <a:pPr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 Печатники</a:t>
            </a:r>
          </a:p>
          <a:p>
            <a:pPr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 Дмитровская</a:t>
            </a:r>
          </a:p>
          <a:p>
            <a:endParaRPr lang="ru-RU">
              <a:latin typeface="Calibri" pitchFamily="34" charset="0"/>
            </a:endParaRPr>
          </a:p>
          <a:p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В городах Подмосковья:</a:t>
            </a:r>
          </a:p>
          <a:p>
            <a:pPr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 Долгопрудный</a:t>
            </a:r>
          </a:p>
          <a:p>
            <a:pPr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 Люберцы</a:t>
            </a:r>
          </a:p>
          <a:p>
            <a:pPr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 Балашиха</a:t>
            </a:r>
          </a:p>
          <a:p>
            <a:pPr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 Дзержинский </a:t>
            </a:r>
          </a:p>
          <a:p>
            <a:pPr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 Одинцово</a:t>
            </a:r>
          </a:p>
          <a:p>
            <a:pPr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 Химки</a:t>
            </a:r>
          </a:p>
          <a:p>
            <a:endParaRPr lang="ru-RU">
              <a:latin typeface="Calibri" pitchFamily="34" charset="0"/>
            </a:endParaRPr>
          </a:p>
          <a:p>
            <a:r>
              <a:rPr lang="ru-RU">
                <a:latin typeface="Calibri" pitchFamily="34" charset="0"/>
              </a:rPr>
              <a:t>Подробнее Вы можете узнать в Приемной комиссии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C:\Documents and Settings\Reklama1\Мои документы\Мои рисунки\презент_итог\Безымянный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3154363"/>
            <a:ext cx="3168650" cy="170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8" descr="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5113" y="115888"/>
            <a:ext cx="1135062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Прямоугольник 2"/>
          <p:cNvSpPr>
            <a:spLocks noChangeArrowheads="1"/>
          </p:cNvSpPr>
          <p:nvPr/>
        </p:nvSpPr>
        <p:spPr bwMode="auto">
          <a:xfrm>
            <a:off x="323850" y="404813"/>
            <a:ext cx="60483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>
                <a:solidFill>
                  <a:srgbClr val="FF0000"/>
                </a:solidFill>
                <a:latin typeface="Calibri" pitchFamily="34" charset="0"/>
              </a:rPr>
              <a:t>Наши филиалы:</a:t>
            </a:r>
            <a:endParaRPr lang="en-US" sz="36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2293" name="TextBox 4"/>
          <p:cNvSpPr txBox="1">
            <a:spLocks noChangeArrowheads="1"/>
          </p:cNvSpPr>
          <p:nvPr/>
        </p:nvSpPr>
        <p:spPr bwMode="auto">
          <a:xfrm>
            <a:off x="323850" y="1296988"/>
            <a:ext cx="8496300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Российская Академия Предпринимательства </a:t>
            </a:r>
            <a:r>
              <a:rPr lang="ru-RU">
                <a:latin typeface="Calibri" pitchFamily="34" charset="0"/>
              </a:rPr>
              <a:t>имеет разветвленную сеть филиалов и представительств на территории всей России:</a:t>
            </a:r>
          </a:p>
          <a:p>
            <a:endParaRPr lang="ru-RU" sz="800">
              <a:latin typeface="Calibri" pitchFamily="34" charset="0"/>
            </a:endParaRPr>
          </a:p>
          <a:p>
            <a:r>
              <a:rPr lang="ru-RU" b="1">
                <a:latin typeface="Calibri" pitchFamily="34" charset="0"/>
              </a:rPr>
              <a:t>Владимир, Волжск, Магадан, Нальчик, Новосибирск, Ногинск, Челябинск, Чита</a:t>
            </a:r>
          </a:p>
          <a:p>
            <a:endParaRPr lang="ru-RU">
              <a:latin typeface="Calibri" pitchFamily="34" charset="0"/>
            </a:endParaRPr>
          </a:p>
          <a:p>
            <a:endParaRPr lang="ru-RU">
              <a:latin typeface="Calibri" pitchFamily="34" charset="0"/>
            </a:endParaRPr>
          </a:p>
          <a:p>
            <a:r>
              <a:rPr lang="ru-RU">
                <a:latin typeface="Calibri" pitchFamily="34" charset="0"/>
              </a:rPr>
              <a:t>Обучение в филиалах ведется ведущими преподавателями конкретного региона и преподавателями из Москвы. </a:t>
            </a:r>
          </a:p>
          <a:p>
            <a:endParaRPr lang="ru-RU">
              <a:latin typeface="Calibri" pitchFamily="34" charset="0"/>
            </a:endParaRP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12294" name="TextBox 5"/>
          <p:cNvSpPr txBox="1">
            <a:spLocks noChangeArrowheads="1"/>
          </p:cNvSpPr>
          <p:nvPr/>
        </p:nvSpPr>
        <p:spPr bwMode="auto">
          <a:xfrm>
            <a:off x="323850" y="3716338"/>
            <a:ext cx="58324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Центр регионального развития</a:t>
            </a:r>
            <a:endParaRPr lang="en-US" b="1">
              <a:solidFill>
                <a:srgbClr val="FF0000"/>
              </a:solidFill>
              <a:latin typeface="Calibri" pitchFamily="34" charset="0"/>
            </a:endParaRPr>
          </a:p>
          <a:p>
            <a:endParaRPr lang="en-US" sz="800">
              <a:latin typeface="Calibri" pitchFamily="34" charset="0"/>
            </a:endParaRPr>
          </a:p>
          <a:p>
            <a:r>
              <a:rPr lang="ru-RU">
                <a:latin typeface="Calibri" pitchFamily="34" charset="0"/>
              </a:rPr>
              <a:t>тел. 8 (499) </a:t>
            </a:r>
            <a:r>
              <a:rPr lang="en-US">
                <a:latin typeface="Calibri" pitchFamily="34" charset="0"/>
              </a:rPr>
              <a:t>265-74-90</a:t>
            </a:r>
          </a:p>
          <a:p>
            <a:endParaRPr lang="en-US" sz="800">
              <a:latin typeface="Calibri" pitchFamily="34" charset="0"/>
            </a:endParaRPr>
          </a:p>
          <a:p>
            <a:r>
              <a:rPr lang="en-US">
                <a:latin typeface="Calibri" pitchFamily="34" charset="0"/>
              </a:rPr>
              <a:t> e-mail: </a:t>
            </a:r>
            <a:r>
              <a:rPr lang="en-US" u="sng">
                <a:latin typeface="Calibri" pitchFamily="34" charset="0"/>
                <a:hlinkClick r:id="rId5"/>
              </a:rPr>
              <a:t>filial@rusacad.ru</a:t>
            </a:r>
            <a:r>
              <a:rPr lang="ru-RU">
                <a:latin typeface="Calibri" pitchFamily="34" charset="0"/>
              </a:rPr>
              <a:t> </a:t>
            </a:r>
          </a:p>
          <a:p>
            <a:endParaRPr lang="ru-RU" sz="800">
              <a:latin typeface="Calibri" pitchFamily="34" charset="0"/>
            </a:endParaRPr>
          </a:p>
          <a:p>
            <a:r>
              <a:rPr lang="ru-RU" b="1">
                <a:latin typeface="Calibri" pitchFamily="34" charset="0"/>
              </a:rPr>
              <a:t>ул.Радио, д.14 (м.Бауманская, м.Курская)</a:t>
            </a:r>
          </a:p>
          <a:p>
            <a:endParaRPr lang="en-US">
              <a:latin typeface="Calibri" pitchFamily="34" charset="0"/>
            </a:endParaRPr>
          </a:p>
        </p:txBody>
      </p:sp>
      <p:pic>
        <p:nvPicPr>
          <p:cNvPr id="12295" name="Picture 2" descr="C:\Documents and Settings\Reklama1\Мои документы\Мои рисунки\презент_итог\Безымянный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3800" y="4797425"/>
            <a:ext cx="3097213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C:\Documents and Settings\Reklama1\Мои документы\Мои рисунки\презент_итог\Безымянный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5963" y="4498975"/>
            <a:ext cx="3168650" cy="159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C:\Documents and Settings\Reklama1\Мои документы\Мои рисунки\презент_итог\Безымянный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063" y="3014663"/>
            <a:ext cx="3168650" cy="156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2" descr="C:\Documents and Settings\Reklama1\Мои документы\Мои рисунки\презент_итог\Безымянный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97513" y="1773238"/>
            <a:ext cx="3395662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Прямоугольник 9"/>
          <p:cNvSpPr>
            <a:spLocks noChangeArrowheads="1"/>
          </p:cNvSpPr>
          <p:nvPr/>
        </p:nvSpPr>
        <p:spPr bwMode="auto">
          <a:xfrm>
            <a:off x="323850" y="620713"/>
            <a:ext cx="62595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>
                <a:solidFill>
                  <a:srgbClr val="FF0000"/>
                </a:solidFill>
                <a:latin typeface="Calibri" pitchFamily="34" charset="0"/>
              </a:rPr>
              <a:t>Международные программы </a:t>
            </a:r>
          </a:p>
        </p:txBody>
      </p:sp>
      <p:sp>
        <p:nvSpPr>
          <p:cNvPr id="13318" name="Прямоугольник 6"/>
          <p:cNvSpPr>
            <a:spLocks noChangeArrowheads="1"/>
          </p:cNvSpPr>
          <p:nvPr/>
        </p:nvSpPr>
        <p:spPr bwMode="auto">
          <a:xfrm>
            <a:off x="358775" y="1628775"/>
            <a:ext cx="5581650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Font typeface="Arial" charset="0"/>
              <a:buChar char="•"/>
            </a:pPr>
            <a:r>
              <a:rPr lang="ru-RU" sz="2600">
                <a:latin typeface="Calibri" pitchFamily="34" charset="0"/>
              </a:rPr>
              <a:t> </a:t>
            </a:r>
            <a:r>
              <a:rPr lang="ru-RU" sz="2400">
                <a:latin typeface="Calibri" pitchFamily="34" charset="0"/>
              </a:rPr>
              <a:t>Программа получения  европейского диплома о высшем образовании</a:t>
            </a:r>
          </a:p>
          <a:p>
            <a:pPr eaLnBrk="0" hangingPunct="0">
              <a:buFont typeface="Arial" charset="0"/>
              <a:buChar char="•"/>
            </a:pPr>
            <a:endParaRPr lang="en-US" sz="800">
              <a:latin typeface="Calibri" pitchFamily="34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ru-RU" sz="2400">
                <a:latin typeface="Calibri" pitchFamily="34" charset="0"/>
              </a:rPr>
              <a:t> Сотрудничество с языковыми школами  Испании, Англии</a:t>
            </a:r>
          </a:p>
          <a:p>
            <a:pPr eaLnBrk="0" hangingPunct="0">
              <a:buFont typeface="Arial" charset="0"/>
              <a:buChar char="•"/>
            </a:pPr>
            <a:endParaRPr lang="ru-RU" sz="800">
              <a:latin typeface="Calibri" pitchFamily="34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ru-RU" sz="2400">
                <a:latin typeface="Calibri" pitchFamily="34" charset="0"/>
              </a:rPr>
              <a:t> Стажировка в г.Малага, Испания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323850" y="3933825"/>
            <a:ext cx="5976938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>
                <a:latin typeface="+mn-lt"/>
              </a:rPr>
              <a:t> Мастер-классы и семинары 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</a:rPr>
              <a:t>профессоров из Канады и стран Европы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800" dirty="0">
              <a:solidFill>
                <a:schemeClr val="bg2">
                  <a:lumMod val="25000"/>
                </a:schemeClr>
              </a:solidFill>
              <a:latin typeface="+mn-lt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>
                <a:latin typeface="+mn-lt"/>
              </a:rPr>
              <a:t> </a:t>
            </a:r>
            <a:r>
              <a:rPr lang="ru-RU" sz="2400" dirty="0">
                <a:latin typeface="+mn-lt"/>
              </a:rPr>
              <a:t>Обмен студентами с университетом 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err="1">
                <a:latin typeface="+mn-lt"/>
              </a:rPr>
              <a:t>г.Печ</a:t>
            </a:r>
            <a:r>
              <a:rPr lang="ru-RU" sz="2400" dirty="0">
                <a:latin typeface="+mn-lt"/>
              </a:rPr>
              <a:t> (Венгрия)</a:t>
            </a:r>
          </a:p>
        </p:txBody>
      </p:sp>
      <p:pic>
        <p:nvPicPr>
          <p:cNvPr id="13320" name="Picture 8" descr="Log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85113" y="115888"/>
            <a:ext cx="1135062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0" y="6457950"/>
            <a:ext cx="2124075" cy="40005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srgbClr val="FF0000"/>
                </a:solidFill>
                <a:latin typeface="+mn-lt"/>
              </a:rPr>
              <a:t>8 (49</a:t>
            </a:r>
            <a:r>
              <a:rPr lang="ru-RU" sz="2000" dirty="0">
                <a:solidFill>
                  <a:srgbClr val="FF0000"/>
                </a:solidFill>
                <a:latin typeface="+mn-lt"/>
              </a:rPr>
              <a:t>9</a:t>
            </a:r>
            <a:r>
              <a:rPr lang="en-US" sz="2000" dirty="0">
                <a:solidFill>
                  <a:srgbClr val="FF0000"/>
                </a:solidFill>
                <a:latin typeface="+mn-lt"/>
              </a:rPr>
              <a:t>) </a:t>
            </a:r>
            <a:r>
              <a:rPr lang="ru-RU" sz="2000" dirty="0">
                <a:solidFill>
                  <a:srgbClr val="FF0000"/>
                </a:solidFill>
                <a:latin typeface="+mn-lt"/>
              </a:rPr>
              <a:t>265</a:t>
            </a:r>
            <a:r>
              <a:rPr lang="en-US" sz="2000" dirty="0">
                <a:solidFill>
                  <a:srgbClr val="FF0000"/>
                </a:solidFill>
                <a:latin typeface="+mn-lt"/>
              </a:rPr>
              <a:t>-</a:t>
            </a:r>
            <a:r>
              <a:rPr lang="ru-RU" sz="2000" dirty="0">
                <a:solidFill>
                  <a:srgbClr val="FF0000"/>
                </a:solidFill>
                <a:latin typeface="+mn-lt"/>
              </a:rPr>
              <a:t>65</a:t>
            </a:r>
            <a:r>
              <a:rPr lang="en-US" sz="2000" dirty="0">
                <a:solidFill>
                  <a:srgbClr val="FF0000"/>
                </a:solidFill>
                <a:latin typeface="+mn-lt"/>
              </a:rPr>
              <a:t>-</a:t>
            </a:r>
            <a:r>
              <a:rPr lang="ru-RU" sz="2000" dirty="0">
                <a:solidFill>
                  <a:srgbClr val="FF0000"/>
                </a:solidFill>
                <a:latin typeface="+mn-lt"/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 cstate="print">
            <a:lum bright="40000" contrast="-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8100" sx="1000" sy="1000" algn="tl" rotWithShape="0">
              <a:schemeClr val="bg1"/>
            </a:outerShdw>
          </a:effectLst>
        </p:spPr>
      </p:pic>
      <p:sp>
        <p:nvSpPr>
          <p:cNvPr id="14339" name="TextBox 10"/>
          <p:cNvSpPr txBox="1">
            <a:spLocks noChangeArrowheads="1"/>
          </p:cNvSpPr>
          <p:nvPr/>
        </p:nvSpPr>
        <p:spPr bwMode="auto">
          <a:xfrm>
            <a:off x="323850" y="620713"/>
            <a:ext cx="5270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Стоимость обучения:</a:t>
            </a:r>
            <a:endParaRPr lang="ru-RU">
              <a:solidFill>
                <a:srgbClr val="FF0000"/>
              </a:solidFill>
              <a:latin typeface="Calibri" pitchFamily="34" charset="0"/>
            </a:endParaRPr>
          </a:p>
        </p:txBody>
      </p:sp>
      <p:grpSp>
        <p:nvGrpSpPr>
          <p:cNvPr id="14340" name="Группа 6"/>
          <p:cNvGrpSpPr>
            <a:grpSpLocks/>
          </p:cNvGrpSpPr>
          <p:nvPr/>
        </p:nvGrpSpPr>
        <p:grpSpPr bwMode="auto">
          <a:xfrm>
            <a:off x="323850" y="1563688"/>
            <a:ext cx="7770813" cy="4097337"/>
            <a:chOff x="142875" y="1993802"/>
            <a:chExt cx="7770501" cy="4096642"/>
          </a:xfrm>
        </p:grpSpPr>
        <p:sp>
          <p:nvSpPr>
            <p:cNvPr id="14345" name="Rectangle 1"/>
            <p:cNvSpPr>
              <a:spLocks noChangeArrowheads="1"/>
            </p:cNvSpPr>
            <p:nvPr/>
          </p:nvSpPr>
          <p:spPr bwMode="auto">
            <a:xfrm>
              <a:off x="142875" y="1993802"/>
              <a:ext cx="4344468" cy="4062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eaLnBrk="0" hangingPunct="0">
                <a:buFontTx/>
                <a:buChar char="•"/>
              </a:pPr>
              <a:r>
                <a:rPr lang="ru-RU" sz="3000" b="1">
                  <a:latin typeface="Calibri" pitchFamily="34" charset="0"/>
                </a:rPr>
                <a:t> Очная форма</a:t>
              </a:r>
            </a:p>
            <a:p>
              <a:pPr eaLnBrk="0" hangingPunct="0">
                <a:buFontTx/>
                <a:buChar char="•"/>
              </a:pPr>
              <a:endParaRPr lang="ru-RU" sz="800" b="1">
                <a:latin typeface="Calibri" pitchFamily="34" charset="0"/>
              </a:endParaRPr>
            </a:p>
            <a:p>
              <a:pPr eaLnBrk="0" hangingPunct="0">
                <a:buFontTx/>
                <a:buChar char="•"/>
              </a:pPr>
              <a:r>
                <a:rPr lang="ru-RU" sz="3000" b="1">
                  <a:latin typeface="Calibri" pitchFamily="34" charset="0"/>
                </a:rPr>
                <a:t> Очно-заочная</a:t>
              </a:r>
            </a:p>
            <a:p>
              <a:pPr eaLnBrk="0" hangingPunct="0">
                <a:buFontTx/>
                <a:buChar char="•"/>
              </a:pPr>
              <a:endParaRPr lang="ru-RU" sz="800" b="1">
                <a:latin typeface="Calibri" pitchFamily="34" charset="0"/>
              </a:endParaRPr>
            </a:p>
            <a:p>
              <a:pPr eaLnBrk="0" hangingPunct="0">
                <a:buFontTx/>
                <a:buChar char="•"/>
              </a:pPr>
              <a:r>
                <a:rPr lang="ru-RU" sz="3000" b="1">
                  <a:latin typeface="Calibri" pitchFamily="34" charset="0"/>
                </a:rPr>
                <a:t> Заочная</a:t>
              </a:r>
            </a:p>
            <a:p>
              <a:pPr eaLnBrk="0" hangingPunct="0">
                <a:buFontTx/>
                <a:buChar char="•"/>
              </a:pPr>
              <a:endParaRPr lang="ru-RU" sz="800" b="1">
                <a:latin typeface="Calibri" pitchFamily="34" charset="0"/>
              </a:endParaRPr>
            </a:p>
            <a:p>
              <a:pPr eaLnBrk="0" hangingPunct="0">
                <a:buFontTx/>
                <a:buChar char="•"/>
              </a:pPr>
              <a:r>
                <a:rPr lang="ru-RU" sz="3000" b="1">
                  <a:latin typeface="Calibri" pitchFamily="34" charset="0"/>
                </a:rPr>
                <a:t> Модульная программа</a:t>
              </a:r>
            </a:p>
            <a:p>
              <a:pPr eaLnBrk="0" hangingPunct="0">
                <a:buFontTx/>
                <a:buChar char="•"/>
              </a:pPr>
              <a:endParaRPr lang="ru-RU" sz="800" b="1">
                <a:latin typeface="Calibri" pitchFamily="34" charset="0"/>
              </a:endParaRPr>
            </a:p>
            <a:p>
              <a:pPr eaLnBrk="0" hangingPunct="0">
                <a:buFontTx/>
                <a:buChar char="•"/>
              </a:pPr>
              <a:r>
                <a:rPr lang="ru-RU" sz="3000" b="1">
                  <a:latin typeface="Calibri" pitchFamily="34" charset="0"/>
                </a:rPr>
                <a:t> Второе высшее</a:t>
              </a:r>
            </a:p>
            <a:p>
              <a:pPr eaLnBrk="0" hangingPunct="0">
                <a:buFontTx/>
                <a:buChar char="•"/>
              </a:pPr>
              <a:endParaRPr lang="ru-RU" sz="800" b="1">
                <a:latin typeface="Calibri" pitchFamily="34" charset="0"/>
              </a:endParaRPr>
            </a:p>
            <a:p>
              <a:pPr eaLnBrk="0" hangingPunct="0">
                <a:buFontTx/>
                <a:buChar char="•"/>
              </a:pPr>
              <a:r>
                <a:rPr lang="ru-RU" sz="3000" b="1">
                  <a:latin typeface="Calibri" pitchFamily="34" charset="0"/>
                </a:rPr>
                <a:t> Дистанционная</a:t>
              </a:r>
            </a:p>
            <a:p>
              <a:pPr eaLnBrk="0" hangingPunct="0"/>
              <a:endParaRPr lang="ru-RU" sz="800" b="1">
                <a:latin typeface="Calibri" pitchFamily="34" charset="0"/>
              </a:endParaRPr>
            </a:p>
            <a:p>
              <a:pPr eaLnBrk="0" hangingPunct="0">
                <a:buFontTx/>
                <a:buChar char="•"/>
              </a:pPr>
              <a:r>
                <a:rPr lang="ru-RU" sz="3000" b="1">
                  <a:latin typeface="Calibri" pitchFamily="34" charset="0"/>
                </a:rPr>
                <a:t> Магистратура</a:t>
              </a:r>
            </a:p>
          </p:txBody>
        </p:sp>
        <p:sp>
          <p:nvSpPr>
            <p:cNvPr id="14346" name="TextBox 11"/>
            <p:cNvSpPr txBox="1">
              <a:spLocks noChangeArrowheads="1"/>
            </p:cNvSpPr>
            <p:nvPr/>
          </p:nvSpPr>
          <p:spPr bwMode="auto">
            <a:xfrm>
              <a:off x="4346857" y="2028188"/>
              <a:ext cx="3566519" cy="4062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000" b="1">
                  <a:latin typeface="Calibri" pitchFamily="34" charset="0"/>
                </a:rPr>
                <a:t>–   37 000 руб./сем.*</a:t>
              </a:r>
            </a:p>
            <a:p>
              <a:endParaRPr lang="ru-RU" sz="800" b="1">
                <a:latin typeface="Calibri" pitchFamily="34" charset="0"/>
              </a:endParaRPr>
            </a:p>
            <a:p>
              <a:r>
                <a:rPr lang="ru-RU" sz="3000" b="1">
                  <a:latin typeface="Calibri" pitchFamily="34" charset="0"/>
                </a:rPr>
                <a:t>–   32 000 руб./сем.*</a:t>
              </a:r>
            </a:p>
            <a:p>
              <a:endParaRPr lang="ru-RU" sz="800" b="1">
                <a:latin typeface="Calibri" pitchFamily="34" charset="0"/>
              </a:endParaRPr>
            </a:p>
            <a:p>
              <a:r>
                <a:rPr lang="ru-RU" sz="3000" b="1">
                  <a:latin typeface="Calibri" pitchFamily="34" charset="0"/>
                </a:rPr>
                <a:t>–   26 000 руб./сем.*</a:t>
              </a:r>
            </a:p>
            <a:p>
              <a:endParaRPr lang="ru-RU" sz="800" b="1">
                <a:latin typeface="Calibri" pitchFamily="34" charset="0"/>
              </a:endParaRPr>
            </a:p>
            <a:p>
              <a:r>
                <a:rPr lang="ru-RU" sz="3000" b="1">
                  <a:latin typeface="Calibri" pitchFamily="34" charset="0"/>
                </a:rPr>
                <a:t>–   31 000 руб./сем.*</a:t>
              </a:r>
            </a:p>
            <a:p>
              <a:endParaRPr lang="ru-RU" sz="800" b="1">
                <a:latin typeface="Calibri" pitchFamily="34" charset="0"/>
              </a:endParaRPr>
            </a:p>
            <a:p>
              <a:r>
                <a:rPr lang="ru-RU" sz="3000" b="1">
                  <a:latin typeface="Calibri" pitchFamily="34" charset="0"/>
                </a:rPr>
                <a:t>–   32 500 руб./сем.*</a:t>
              </a:r>
            </a:p>
            <a:p>
              <a:endParaRPr lang="ru-RU" sz="800" b="1">
                <a:latin typeface="Calibri" pitchFamily="34" charset="0"/>
              </a:endParaRPr>
            </a:p>
            <a:p>
              <a:r>
                <a:rPr lang="ru-RU" sz="3000" b="1">
                  <a:latin typeface="Calibri" pitchFamily="34" charset="0"/>
                </a:rPr>
                <a:t>–   21 000 руб./сем.*</a:t>
              </a:r>
            </a:p>
            <a:p>
              <a:endParaRPr lang="ru-RU" sz="800" b="1">
                <a:latin typeface="Calibri" pitchFamily="34" charset="0"/>
              </a:endParaRPr>
            </a:p>
            <a:p>
              <a:r>
                <a:rPr lang="ru-RU" sz="3000" b="1">
                  <a:latin typeface="Calibri" pitchFamily="34" charset="0"/>
                </a:rPr>
                <a:t>–   43 000 руб./сем.*</a:t>
              </a:r>
            </a:p>
          </p:txBody>
        </p:sp>
      </p:grpSp>
      <p:pic>
        <p:nvPicPr>
          <p:cNvPr id="14341" name="Picture 8" descr="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5113" y="115888"/>
            <a:ext cx="1135062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TextBox 12"/>
          <p:cNvSpPr txBox="1">
            <a:spLocks noChangeArrowheads="1"/>
          </p:cNvSpPr>
          <p:nvPr/>
        </p:nvSpPr>
        <p:spPr bwMode="auto">
          <a:xfrm>
            <a:off x="6767513" y="6457950"/>
            <a:ext cx="23764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2000" u="sng">
                <a:solidFill>
                  <a:srgbClr val="FF0000"/>
                </a:solidFill>
                <a:latin typeface="Calibri" pitchFamily="34" charset="0"/>
              </a:rPr>
              <a:t>www.rusacad.ru</a:t>
            </a:r>
          </a:p>
        </p:txBody>
      </p:sp>
      <p:sp>
        <p:nvSpPr>
          <p:cNvPr id="14343" name="TextBox 13"/>
          <p:cNvSpPr txBox="1">
            <a:spLocks noChangeArrowheads="1"/>
          </p:cNvSpPr>
          <p:nvPr/>
        </p:nvSpPr>
        <p:spPr bwMode="auto">
          <a:xfrm>
            <a:off x="0" y="6457950"/>
            <a:ext cx="21240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solidFill>
                  <a:srgbClr val="FF0000"/>
                </a:solidFill>
                <a:latin typeface="Calibri" pitchFamily="34" charset="0"/>
              </a:rPr>
              <a:t>8 (495) 632-24-25</a:t>
            </a:r>
            <a:endParaRPr lang="ru-RU" sz="20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4344" name="TextBox 14"/>
          <p:cNvSpPr txBox="1">
            <a:spLocks noChangeArrowheads="1"/>
          </p:cNvSpPr>
          <p:nvPr/>
        </p:nvSpPr>
        <p:spPr bwMode="auto">
          <a:xfrm>
            <a:off x="323850" y="5949950"/>
            <a:ext cx="67691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Calibri" pitchFamily="34" charset="0"/>
              </a:rPr>
              <a:t>*подробности Вы можете узнать в Приемной комиссии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C:\Documents and Settings\Reklama1\Мои документы\Мои рисунки\презент_итог\Безымянный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2260600"/>
            <a:ext cx="36004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 descr="C:\Documents and Settings\Reklama1\Мои документы\Мои рисунки\презент_итог\Безымянный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46763" y="4613275"/>
            <a:ext cx="3117850" cy="158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TextBox 10"/>
          <p:cNvSpPr txBox="1">
            <a:spLocks noChangeArrowheads="1"/>
          </p:cNvSpPr>
          <p:nvPr/>
        </p:nvSpPr>
        <p:spPr bwMode="auto">
          <a:xfrm>
            <a:off x="323850" y="620713"/>
            <a:ext cx="5270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Аспирантура:</a:t>
            </a:r>
            <a:endParaRPr lang="ru-RU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15365" name="Picture 8" descr="Log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85113" y="115888"/>
            <a:ext cx="1135062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TextBox 7"/>
          <p:cNvSpPr txBox="1">
            <a:spLocks noChangeArrowheads="1"/>
          </p:cNvSpPr>
          <p:nvPr/>
        </p:nvSpPr>
        <p:spPr bwMode="auto">
          <a:xfrm>
            <a:off x="468313" y="1412875"/>
            <a:ext cx="6191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5367" name="TextBox 4"/>
          <p:cNvSpPr txBox="1">
            <a:spLocks noChangeArrowheads="1"/>
          </p:cNvSpPr>
          <p:nvPr/>
        </p:nvSpPr>
        <p:spPr bwMode="auto">
          <a:xfrm>
            <a:off x="323850" y="1125538"/>
            <a:ext cx="82804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Экономические специальности: </a:t>
            </a:r>
            <a:endParaRPr lang="ru-RU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ru-RU" b="1">
                <a:latin typeface="Calibri" pitchFamily="34" charset="0"/>
              </a:rPr>
              <a:t>08.00.01 - Экономическая теория</a:t>
            </a:r>
          </a:p>
          <a:p>
            <a:r>
              <a:rPr lang="ru-RU" b="1">
                <a:latin typeface="Calibri" pitchFamily="34" charset="0"/>
              </a:rPr>
              <a:t>08.00.05 - Экономика и управление народным хозяйством </a:t>
            </a:r>
            <a:endParaRPr lang="ru-RU">
              <a:latin typeface="Calibri" pitchFamily="34" charset="0"/>
            </a:endParaRPr>
          </a:p>
          <a:p>
            <a:r>
              <a:rPr lang="ru-RU" b="1">
                <a:latin typeface="Calibri" pitchFamily="34" charset="0"/>
              </a:rPr>
              <a:t>08.00.10 - Финансы, денежное обращение и кредит </a:t>
            </a:r>
          </a:p>
          <a:p>
            <a:r>
              <a:rPr lang="ru-RU">
                <a:latin typeface="Calibri" pitchFamily="34" charset="0"/>
              </a:rPr>
              <a:t>Стоимость за весь срок обучения </a:t>
            </a:r>
            <a:r>
              <a:rPr lang="ru-RU" b="1">
                <a:latin typeface="Calibri" pitchFamily="34" charset="0"/>
              </a:rPr>
              <a:t>210 тыс.руб.</a:t>
            </a:r>
          </a:p>
          <a:p>
            <a:r>
              <a:rPr lang="ru-RU">
                <a:latin typeface="Calibri" pitchFamily="34" charset="0"/>
              </a:rPr>
              <a:t> </a:t>
            </a:r>
          </a:p>
          <a:p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Социологическим специальности: </a:t>
            </a:r>
            <a:endParaRPr lang="ru-RU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ru-RU" b="1">
                <a:latin typeface="Calibri" pitchFamily="34" charset="0"/>
              </a:rPr>
              <a:t>22.00.06 - Социология культуры, духовной жизни </a:t>
            </a:r>
            <a:endParaRPr lang="ru-RU">
              <a:latin typeface="Calibri" pitchFamily="34" charset="0"/>
            </a:endParaRPr>
          </a:p>
          <a:p>
            <a:r>
              <a:rPr lang="ru-RU" b="1">
                <a:latin typeface="Calibri" pitchFamily="34" charset="0"/>
              </a:rPr>
              <a:t>22.00.08 - Социология управления </a:t>
            </a:r>
            <a:endParaRPr lang="ru-RU">
              <a:latin typeface="Calibri" pitchFamily="34" charset="0"/>
            </a:endParaRPr>
          </a:p>
          <a:p>
            <a:r>
              <a:rPr lang="ru-RU">
                <a:latin typeface="Calibri" pitchFamily="34" charset="0"/>
              </a:rPr>
              <a:t>Стоимость за весь срок обучения </a:t>
            </a:r>
            <a:r>
              <a:rPr lang="ru-RU" b="1">
                <a:latin typeface="Calibri" pitchFamily="34" charset="0"/>
              </a:rPr>
              <a:t>175 тыс.руб.</a:t>
            </a:r>
          </a:p>
          <a:p>
            <a:endParaRPr lang="ru-RU">
              <a:latin typeface="Calibri" pitchFamily="34" charset="0"/>
            </a:endParaRPr>
          </a:p>
          <a:p>
            <a:r>
              <a:rPr lang="ru-RU">
                <a:latin typeface="Calibri" pitchFamily="34" charset="0"/>
              </a:rPr>
              <a:t>В Академии имеется</a:t>
            </a:r>
            <a:r>
              <a:rPr lang="ru-RU" b="1">
                <a:latin typeface="Calibri" pitchFamily="34" charset="0"/>
              </a:rPr>
              <a:t> </a:t>
            </a:r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Диссертационный совет </a:t>
            </a:r>
          </a:p>
          <a:p>
            <a:r>
              <a:rPr lang="ru-RU">
                <a:latin typeface="Calibri" pitchFamily="34" charset="0"/>
              </a:rPr>
              <a:t>по защите</a:t>
            </a:r>
            <a:r>
              <a:rPr lang="ru-RU" b="1">
                <a:latin typeface="Calibri" pitchFamily="34" charset="0"/>
              </a:rPr>
              <a:t> докторских и кандидатских диссертаций! </a:t>
            </a:r>
            <a:endParaRPr lang="ru-RU">
              <a:latin typeface="Calibri" pitchFamily="34" charset="0"/>
            </a:endParaRPr>
          </a:p>
          <a:p>
            <a:r>
              <a:rPr lang="ru-RU">
                <a:latin typeface="Calibri" pitchFamily="34" charset="0"/>
              </a:rPr>
              <a:t> </a:t>
            </a:r>
          </a:p>
          <a:p>
            <a:r>
              <a:rPr lang="ru-RU" b="1">
                <a:latin typeface="Calibri" pitchFamily="34" charset="0"/>
              </a:rPr>
              <a:t>Собственные сборники научных трудов, </a:t>
            </a:r>
          </a:p>
          <a:p>
            <a:r>
              <a:rPr lang="ru-RU" b="1">
                <a:latin typeface="Calibri" pitchFamily="34" charset="0"/>
              </a:rPr>
              <a:t>ВХОДЯЩИЕ В ПЕРЕЧЕНЬ ВАК!</a:t>
            </a:r>
          </a:p>
          <a:p>
            <a:endParaRPr lang="ru-RU" b="1">
              <a:latin typeface="Calibri" pitchFamily="34" charset="0"/>
            </a:endParaRPr>
          </a:p>
          <a:p>
            <a:r>
              <a:rPr lang="ru-RU">
                <a:latin typeface="Calibri" pitchFamily="34" charset="0"/>
              </a:rPr>
              <a:t>Выпускникам </a:t>
            </a:r>
            <a:r>
              <a:rPr lang="ru-RU">
                <a:solidFill>
                  <a:srgbClr val="FF0000"/>
                </a:solidFill>
                <a:latin typeface="Calibri" pitchFamily="34" charset="0"/>
              </a:rPr>
              <a:t>Академии </a:t>
            </a:r>
            <a:r>
              <a:rPr lang="ru-RU">
                <a:latin typeface="Calibri" pitchFamily="34" charset="0"/>
              </a:rPr>
              <a:t>предоставляется </a:t>
            </a:r>
            <a:r>
              <a:rPr lang="ru-RU">
                <a:solidFill>
                  <a:srgbClr val="FF0000"/>
                </a:solidFill>
                <a:latin typeface="Calibri" pitchFamily="34" charset="0"/>
              </a:rPr>
              <a:t>30%-ная скидка</a:t>
            </a:r>
            <a:endParaRPr lang="ru-RU">
              <a:latin typeface="Calibri" pitchFamily="34" charset="0"/>
            </a:endParaRPr>
          </a:p>
          <a:p>
            <a:r>
              <a:rPr lang="ru-RU" b="1">
                <a:latin typeface="Calibri" pitchFamily="34" charset="0"/>
              </a:rPr>
              <a:t>Отсрочка от армии</a:t>
            </a:r>
            <a:endParaRPr lang="ru-RU">
              <a:latin typeface="Calibri" pitchFamily="34" charset="0"/>
            </a:endParaRP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457950"/>
            <a:ext cx="2339975" cy="40005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FF0000"/>
                </a:solidFill>
                <a:latin typeface="+mn-lt"/>
              </a:rPr>
              <a:t>8 (495) 632-24-29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Z:\Мачульская С.В\Реклама\ДОД\recccl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7400" y="2492375"/>
            <a:ext cx="29273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1"/>
          <p:cNvSpPr>
            <a:spLocks noChangeArrowheads="1"/>
          </p:cNvSpPr>
          <p:nvPr/>
        </p:nvSpPr>
        <p:spPr bwMode="auto">
          <a:xfrm>
            <a:off x="214313" y="1700213"/>
            <a:ext cx="8572500" cy="443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buFont typeface="Arial" charset="0"/>
              <a:buChar char="•"/>
            </a:pPr>
            <a:r>
              <a:rPr lang="ru-RU" sz="2800">
                <a:latin typeface="Calibri" pitchFamily="34" charset="0"/>
              </a:rPr>
              <a:t> </a:t>
            </a:r>
            <a:r>
              <a:rPr lang="ru-RU" sz="2400">
                <a:latin typeface="Calibri" pitchFamily="34" charset="0"/>
              </a:rPr>
              <a:t>Тезисы научных студенческих конференций</a:t>
            </a:r>
          </a:p>
          <a:p>
            <a:pPr eaLnBrk="0" hangingPunct="0">
              <a:buFont typeface="Arial" charset="0"/>
              <a:buChar char="•"/>
            </a:pPr>
            <a:endParaRPr lang="ru-RU" sz="800">
              <a:latin typeface="Calibri" pitchFamily="34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ru-RU" sz="2800">
                <a:latin typeface="Calibri" pitchFamily="34" charset="0"/>
              </a:rPr>
              <a:t> </a:t>
            </a:r>
            <a:r>
              <a:rPr lang="ru-RU" sz="2400">
                <a:latin typeface="Calibri" pitchFamily="34" charset="0"/>
              </a:rPr>
              <a:t>Ученые записки </a:t>
            </a:r>
            <a:r>
              <a:rPr lang="ru-RU" sz="2400">
                <a:solidFill>
                  <a:srgbClr val="FF0000"/>
                </a:solidFill>
                <a:latin typeface="Calibri" pitchFamily="34" charset="0"/>
              </a:rPr>
              <a:t>Российской Академии </a:t>
            </a:r>
          </a:p>
          <a:p>
            <a:pPr eaLnBrk="0" hangingPunct="0"/>
            <a:r>
              <a:rPr lang="ru-RU" sz="2400">
                <a:solidFill>
                  <a:srgbClr val="FF0000"/>
                </a:solidFill>
                <a:latin typeface="Calibri" pitchFamily="34" charset="0"/>
              </a:rPr>
              <a:t>                                  Предпринимательства</a:t>
            </a:r>
            <a:r>
              <a:rPr lang="ru-RU" sz="2400">
                <a:latin typeface="Calibri" pitchFamily="34" charset="0"/>
              </a:rPr>
              <a:t>*</a:t>
            </a:r>
            <a:endParaRPr lang="ru-RU" sz="2400">
              <a:solidFill>
                <a:srgbClr val="FF0000"/>
              </a:solidFill>
              <a:latin typeface="Calibri" pitchFamily="34" charset="0"/>
            </a:endParaRPr>
          </a:p>
          <a:p>
            <a:pPr eaLnBrk="0" hangingPunct="0">
              <a:buFont typeface="Arial" charset="0"/>
              <a:buChar char="•"/>
            </a:pPr>
            <a:endParaRPr lang="ru-RU" sz="800">
              <a:latin typeface="Calibri" pitchFamily="34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ru-RU" sz="2800">
                <a:latin typeface="Calibri" pitchFamily="34" charset="0"/>
              </a:rPr>
              <a:t> </a:t>
            </a:r>
            <a:r>
              <a:rPr lang="ru-RU" sz="2400">
                <a:latin typeface="Calibri" pitchFamily="34" charset="0"/>
              </a:rPr>
              <a:t>Предпринимательство и государство</a:t>
            </a:r>
          </a:p>
          <a:p>
            <a:pPr eaLnBrk="0" hangingPunct="0">
              <a:buFont typeface="Arial" charset="0"/>
              <a:buChar char="•"/>
            </a:pPr>
            <a:endParaRPr lang="ru-RU" sz="800">
              <a:latin typeface="Calibri" pitchFamily="34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ru-RU" sz="2800">
                <a:latin typeface="Calibri" pitchFamily="34" charset="0"/>
              </a:rPr>
              <a:t> </a:t>
            </a:r>
            <a:r>
              <a:rPr lang="ru-RU" sz="2400">
                <a:latin typeface="Calibri" pitchFamily="34" charset="0"/>
              </a:rPr>
              <a:t>Финансовый альманах</a:t>
            </a:r>
          </a:p>
          <a:p>
            <a:pPr eaLnBrk="0" hangingPunct="0">
              <a:buFont typeface="Arial" charset="0"/>
              <a:buChar char="•"/>
            </a:pPr>
            <a:endParaRPr lang="ru-RU" sz="800">
              <a:latin typeface="Calibri" pitchFamily="34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ru-RU" sz="2800">
                <a:latin typeface="Calibri" pitchFamily="34" charset="0"/>
              </a:rPr>
              <a:t> </a:t>
            </a:r>
            <a:r>
              <a:rPr lang="ru-RU" sz="2400">
                <a:latin typeface="Calibri" pitchFamily="34" charset="0"/>
              </a:rPr>
              <a:t>Путеводитель  предпринимателя*</a:t>
            </a:r>
            <a:endParaRPr lang="en-US" sz="800">
              <a:latin typeface="Calibri" pitchFamily="34" charset="0"/>
            </a:endParaRPr>
          </a:p>
          <a:p>
            <a:pPr eaLnBrk="0" hangingPunct="0">
              <a:buFont typeface="Arial" charset="0"/>
              <a:buChar char="•"/>
            </a:pPr>
            <a:endParaRPr lang="ru-RU" sz="800">
              <a:latin typeface="Calibri" pitchFamily="34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ru-RU" sz="2400">
                <a:latin typeface="Calibri" pitchFamily="34" charset="0"/>
              </a:rPr>
              <a:t> Газета </a:t>
            </a:r>
            <a:r>
              <a:rPr lang="en-US" sz="2400">
                <a:solidFill>
                  <a:srgbClr val="FF0000"/>
                </a:solidFill>
                <a:latin typeface="Calibri" pitchFamily="34" charset="0"/>
              </a:rPr>
              <a:t>Academia</a:t>
            </a:r>
            <a:endParaRPr lang="ru-RU" sz="2400">
              <a:solidFill>
                <a:srgbClr val="FF0000"/>
              </a:solidFill>
              <a:latin typeface="Calibri" pitchFamily="34" charset="0"/>
            </a:endParaRPr>
          </a:p>
          <a:p>
            <a:pPr eaLnBrk="0" hangingPunct="0">
              <a:buFont typeface="Arial" charset="0"/>
              <a:buChar char="•"/>
            </a:pPr>
            <a:endParaRPr lang="ru-RU" sz="2800">
              <a:latin typeface="Calibri" pitchFamily="34" charset="0"/>
            </a:endParaRPr>
          </a:p>
          <a:p>
            <a:pPr eaLnBrk="0" hangingPunct="0"/>
            <a:r>
              <a:rPr lang="ru-RU">
                <a:latin typeface="Calibri" pitchFamily="34" charset="0"/>
              </a:rPr>
              <a:t>*входят в перечень ВАК</a:t>
            </a:r>
          </a:p>
        </p:txBody>
      </p:sp>
      <p:sp>
        <p:nvSpPr>
          <p:cNvPr id="16388" name="Прямоугольник 9"/>
          <p:cNvSpPr>
            <a:spLocks noChangeArrowheads="1"/>
          </p:cNvSpPr>
          <p:nvPr/>
        </p:nvSpPr>
        <p:spPr bwMode="auto">
          <a:xfrm>
            <a:off x="250825" y="476250"/>
            <a:ext cx="6807200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Собственное издательство </a:t>
            </a:r>
          </a:p>
          <a:p>
            <a:pPr>
              <a:lnSpc>
                <a:spcPct val="80000"/>
              </a:lnSpc>
            </a:pP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АП «Наука и образование»</a:t>
            </a:r>
          </a:p>
        </p:txBody>
      </p:sp>
      <p:pic>
        <p:nvPicPr>
          <p:cNvPr id="16389" name="Picture 8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115888"/>
            <a:ext cx="1135062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6457950"/>
            <a:ext cx="2339975" cy="40005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FF0000"/>
                </a:solidFill>
                <a:latin typeface="+mn-lt"/>
              </a:rPr>
              <a:t>8 (499) 265-64-38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7"/>
          <p:cNvSpPr txBox="1">
            <a:spLocks noChangeArrowheads="1"/>
          </p:cNvSpPr>
          <p:nvPr/>
        </p:nvSpPr>
        <p:spPr bwMode="auto">
          <a:xfrm>
            <a:off x="323850" y="620713"/>
            <a:ext cx="8569325" cy="623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Программы профессиональной переподготовки кадров дают Вам</a:t>
            </a:r>
          </a:p>
          <a:p>
            <a:r>
              <a:rPr lang="ru-RU">
                <a:latin typeface="Calibri" pitchFamily="34" charset="0"/>
              </a:rPr>
              <a:t>возможность получить новую специальность и осуществлять новый вид профессиональной деятельности по следующим направлениям:</a:t>
            </a:r>
            <a:endParaRPr lang="ru-RU" b="1">
              <a:latin typeface="Calibri" pitchFamily="34" charset="0"/>
            </a:endParaRPr>
          </a:p>
          <a:p>
            <a:endParaRPr lang="ru-RU" sz="80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ru-RU" b="1">
                <a:latin typeface="Calibri" pitchFamily="34" charset="0"/>
              </a:rPr>
              <a:t> </a:t>
            </a:r>
            <a:r>
              <a:rPr lang="ru-RU" b="1" i="1">
                <a:latin typeface="Calibri" pitchFamily="34" charset="0"/>
              </a:rPr>
              <a:t>Страхование  </a:t>
            </a:r>
          </a:p>
          <a:p>
            <a:pPr>
              <a:buFont typeface="Arial" charset="0"/>
              <a:buChar char="•"/>
            </a:pPr>
            <a:r>
              <a:rPr lang="ru-RU" b="1" i="1">
                <a:latin typeface="Calibri" pitchFamily="34" charset="0"/>
              </a:rPr>
              <a:t> Управление персоналом  </a:t>
            </a:r>
          </a:p>
          <a:p>
            <a:pPr>
              <a:buFont typeface="Arial" charset="0"/>
              <a:buChar char="•"/>
            </a:pPr>
            <a:r>
              <a:rPr lang="ru-RU" b="1" i="1">
                <a:latin typeface="Calibri" pitchFamily="34" charset="0"/>
              </a:rPr>
              <a:t> Финансы и кредит  </a:t>
            </a:r>
          </a:p>
          <a:p>
            <a:pPr>
              <a:buFont typeface="Arial" charset="0"/>
              <a:buChar char="•"/>
            </a:pPr>
            <a:r>
              <a:rPr lang="ru-RU" b="1" i="1">
                <a:latin typeface="Calibri" pitchFamily="34" charset="0"/>
              </a:rPr>
              <a:t> Менеджмент организации </a:t>
            </a:r>
          </a:p>
          <a:p>
            <a:pPr>
              <a:buFont typeface="Arial" charset="0"/>
              <a:buChar char="•"/>
            </a:pPr>
            <a:r>
              <a:rPr lang="ru-RU" b="1" i="1">
                <a:latin typeface="Calibri" pitchFamily="34" charset="0"/>
              </a:rPr>
              <a:t> Маркетинг</a:t>
            </a:r>
          </a:p>
          <a:p>
            <a:pPr>
              <a:buFont typeface="Arial" charset="0"/>
              <a:buChar char="•"/>
            </a:pPr>
            <a:r>
              <a:rPr lang="ru-RU" b="1" i="1">
                <a:latin typeface="Calibri" pitchFamily="34" charset="0"/>
              </a:rPr>
              <a:t> Бухгалтерский учёт, анализ и аудит  </a:t>
            </a:r>
          </a:p>
          <a:p>
            <a:endParaRPr lang="ru-RU" sz="800">
              <a:latin typeface="Calibri" pitchFamily="34" charset="0"/>
            </a:endParaRPr>
          </a:p>
          <a:p>
            <a:r>
              <a:rPr lang="ru-RU">
                <a:latin typeface="Calibri" pitchFamily="34" charset="0"/>
              </a:rPr>
              <a:t>Стоимость каждого курса </a:t>
            </a:r>
            <a:r>
              <a:rPr lang="ru-RU" b="1">
                <a:latin typeface="Calibri" pitchFamily="34" charset="0"/>
              </a:rPr>
              <a:t>45 тыс.руб.</a:t>
            </a:r>
            <a:r>
              <a:rPr lang="ru-RU">
                <a:latin typeface="Calibri" pitchFamily="34" charset="0"/>
              </a:rPr>
              <a:t> Срок обучения – </a:t>
            </a:r>
            <a:r>
              <a:rPr lang="ru-RU" b="1">
                <a:latin typeface="Calibri" pitchFamily="34" charset="0"/>
              </a:rPr>
              <a:t>6мес. </a:t>
            </a:r>
          </a:p>
          <a:p>
            <a:r>
              <a:rPr lang="ru-RU">
                <a:latin typeface="Calibri" pitchFamily="34" charset="0"/>
              </a:rPr>
              <a:t>По окончании обучения выдается </a:t>
            </a:r>
            <a:r>
              <a:rPr lang="ru-RU">
                <a:solidFill>
                  <a:srgbClr val="FF0000"/>
                </a:solidFill>
                <a:latin typeface="Calibri" pitchFamily="34" charset="0"/>
              </a:rPr>
              <a:t>Диплом государственного образца</a:t>
            </a:r>
          </a:p>
          <a:p>
            <a:endParaRPr lang="ru-RU" sz="800">
              <a:latin typeface="Calibri" pitchFamily="34" charset="0"/>
            </a:endParaRPr>
          </a:p>
          <a:p>
            <a:r>
              <a:rPr lang="ru-RU">
                <a:latin typeface="Calibri" pitchFamily="34" charset="0"/>
              </a:rPr>
              <a:t>Кроме того, в </a:t>
            </a:r>
            <a:r>
              <a:rPr lang="ru-RU">
                <a:solidFill>
                  <a:srgbClr val="FF0000"/>
                </a:solidFill>
                <a:latin typeface="Calibri" pitchFamily="34" charset="0"/>
              </a:rPr>
              <a:t>Академии </a:t>
            </a:r>
            <a:r>
              <a:rPr lang="ru-RU">
                <a:latin typeface="Calibri" pitchFamily="34" charset="0"/>
              </a:rPr>
              <a:t>Вы  можете пройти обучение по следующим программам:</a:t>
            </a:r>
          </a:p>
          <a:p>
            <a:endParaRPr lang="ru-RU" sz="80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ru-RU" b="1" i="1">
                <a:latin typeface="Calibri" pitchFamily="34" charset="0"/>
              </a:rPr>
              <a:t> МВА - мастер делового администрирования</a:t>
            </a:r>
          </a:p>
          <a:p>
            <a:pPr>
              <a:buFont typeface="Arial" charset="0"/>
              <a:buChar char="•"/>
            </a:pPr>
            <a:r>
              <a:rPr lang="ru-RU" b="1" i="1">
                <a:latin typeface="Calibri" pitchFamily="34" charset="0"/>
              </a:rPr>
              <a:t> Преподаватель высшей школы</a:t>
            </a:r>
          </a:p>
          <a:p>
            <a:pPr>
              <a:buFont typeface="Arial" charset="0"/>
              <a:buChar char="•"/>
            </a:pPr>
            <a:r>
              <a:rPr lang="ru-RU" b="1" i="1">
                <a:latin typeface="Calibri" pitchFamily="34" charset="0"/>
              </a:rPr>
              <a:t> Переводчик в сфере профессиональных коммуникаций</a:t>
            </a:r>
            <a:endParaRPr lang="ru-RU">
              <a:latin typeface="Calibri" pitchFamily="34" charset="0"/>
            </a:endParaRPr>
          </a:p>
          <a:p>
            <a:endParaRPr lang="ru-RU" sz="800">
              <a:latin typeface="Calibri" pitchFamily="34" charset="0"/>
            </a:endParaRPr>
          </a:p>
          <a:p>
            <a:r>
              <a:rPr lang="ru-RU">
                <a:latin typeface="Calibri" pitchFamily="34" charset="0"/>
              </a:rPr>
              <a:t>Также Вы можете пройти обучение на курсах по программе </a:t>
            </a:r>
            <a:r>
              <a:rPr lang="ru-RU">
                <a:solidFill>
                  <a:srgbClr val="FF0000"/>
                </a:solidFill>
                <a:latin typeface="Calibri" pitchFamily="34" charset="0"/>
              </a:rPr>
              <a:t>подготовки и аттестации профессионального бухгалтера</a:t>
            </a:r>
            <a:r>
              <a:rPr lang="ru-RU">
                <a:latin typeface="Calibri" pitchFamily="34" charset="0"/>
              </a:rPr>
              <a:t> (с постановкой в резерв главного бухгалтера), курсов и семинаров </a:t>
            </a:r>
            <a:r>
              <a:rPr lang="ru-RU" b="1">
                <a:latin typeface="Calibri" pitchFamily="34" charset="0"/>
              </a:rPr>
              <a:t>по Новому в финансовой отчетности, бухгалтерском учете и аудите, налогообложению, МСФО </a:t>
            </a:r>
            <a:r>
              <a:rPr lang="ru-RU">
                <a:latin typeface="Calibri" pitchFamily="34" charset="0"/>
              </a:rPr>
              <a:t>и многие другие</a:t>
            </a:r>
            <a:r>
              <a:rPr lang="ru-RU" b="1">
                <a:latin typeface="Calibri" pitchFamily="34" charset="0"/>
              </a:rPr>
              <a:t>. </a:t>
            </a:r>
          </a:p>
          <a:p>
            <a:endParaRPr lang="ru-RU">
              <a:latin typeface="Calibri" pitchFamily="34" charset="0"/>
            </a:endParaRP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15150" y="2205038"/>
            <a:ext cx="2120900" cy="145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TextBox 10"/>
          <p:cNvSpPr txBox="1">
            <a:spLocks noChangeArrowheads="1"/>
          </p:cNvSpPr>
          <p:nvPr/>
        </p:nvSpPr>
        <p:spPr bwMode="auto">
          <a:xfrm>
            <a:off x="323850" y="36513"/>
            <a:ext cx="64801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Дополнительное образование:</a:t>
            </a:r>
            <a:endParaRPr lang="ru-RU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17413" name="Picture 8" descr="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5113" y="115888"/>
            <a:ext cx="1135062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0" y="6457950"/>
            <a:ext cx="2339975" cy="40005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FF0000"/>
                </a:solidFill>
                <a:latin typeface="+mn-lt"/>
              </a:rPr>
              <a:t>8 (495) 632-24-28</a:t>
            </a:r>
          </a:p>
        </p:txBody>
      </p:sp>
      <p:pic>
        <p:nvPicPr>
          <p:cNvPr id="17415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463" y="1557338"/>
            <a:ext cx="2303462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Reklama1\Мои документы\Мои рисунки\презент_итог\Безымянный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6588" y="2160588"/>
            <a:ext cx="3032125" cy="152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 descr="C:\Documents and Settings\Reklama1\Мои документы\Мои рисунки\презент_итог\Безымянный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888" y="3644900"/>
            <a:ext cx="2951162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0" y="6457950"/>
            <a:ext cx="2339975" cy="40005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FF0000"/>
                </a:solidFill>
                <a:latin typeface="+mn-lt"/>
              </a:rPr>
              <a:t>8 (499) 265-6</a:t>
            </a:r>
            <a:r>
              <a:rPr lang="en-US" sz="2000" dirty="0">
                <a:solidFill>
                  <a:srgbClr val="FF0000"/>
                </a:solidFill>
                <a:latin typeface="+mn-lt"/>
              </a:rPr>
              <a:t>5-03</a:t>
            </a:r>
            <a:endParaRPr lang="ru-RU" sz="20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18437" name="Picture 8" descr="Log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85113" y="115888"/>
            <a:ext cx="1135062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TextBox 3"/>
          <p:cNvSpPr txBox="1">
            <a:spLocks noChangeArrowheads="1"/>
          </p:cNvSpPr>
          <p:nvPr/>
        </p:nvSpPr>
        <p:spPr bwMode="auto">
          <a:xfrm>
            <a:off x="250825" y="620713"/>
            <a:ext cx="64817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Тренинг-центр:</a:t>
            </a:r>
            <a:endParaRPr lang="ru-RU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8439" name="TextBox 4"/>
          <p:cNvSpPr txBox="1">
            <a:spLocks noChangeArrowheads="1"/>
          </p:cNvSpPr>
          <p:nvPr/>
        </p:nvSpPr>
        <p:spPr bwMode="auto">
          <a:xfrm>
            <a:off x="323850" y="1484313"/>
            <a:ext cx="8351838" cy="507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Тренинг-центр </a:t>
            </a:r>
            <a:r>
              <a:rPr lang="ru-RU">
                <a:solidFill>
                  <a:srgbClr val="FF0000"/>
                </a:solidFill>
                <a:latin typeface="Calibri" pitchFamily="34" charset="0"/>
              </a:rPr>
              <a:t>Российской Академии Предпринимательства</a:t>
            </a:r>
            <a:r>
              <a:rPr lang="ru-RU">
                <a:latin typeface="Calibri" pitchFamily="34" charset="0"/>
              </a:rPr>
              <a:t> предлагает Вашему проведение корпоративных бизнес-тренингов и семинаров в следующих сферах:</a:t>
            </a:r>
          </a:p>
          <a:p>
            <a:endParaRPr lang="ru-RU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ru-RU" b="1" i="1">
                <a:latin typeface="Calibri" pitchFamily="34" charset="0"/>
              </a:rPr>
              <a:t> Маркетинг / Реклама</a:t>
            </a:r>
          </a:p>
          <a:p>
            <a:pPr>
              <a:buFont typeface="Arial" charset="0"/>
              <a:buChar char="•"/>
            </a:pPr>
            <a:r>
              <a:rPr lang="ru-RU" b="1" i="1">
                <a:latin typeface="Calibri" pitchFamily="34" charset="0"/>
              </a:rPr>
              <a:t> Эффективные продажи</a:t>
            </a:r>
          </a:p>
          <a:p>
            <a:pPr>
              <a:buFont typeface="Arial" charset="0"/>
              <a:buChar char="•"/>
            </a:pPr>
            <a:r>
              <a:rPr lang="ru-RU" b="1" i="1">
                <a:latin typeface="Calibri" pitchFamily="34" charset="0"/>
              </a:rPr>
              <a:t> Управленческие коммуникации для руководителей</a:t>
            </a:r>
          </a:p>
          <a:p>
            <a:pPr>
              <a:buFont typeface="Arial" charset="0"/>
              <a:buChar char="•"/>
            </a:pPr>
            <a:r>
              <a:rPr lang="ru-RU" b="1" i="1">
                <a:latin typeface="Calibri" pitchFamily="34" charset="0"/>
              </a:rPr>
              <a:t> Деловые коммуникации для менеджеров</a:t>
            </a:r>
          </a:p>
          <a:p>
            <a:r>
              <a:rPr lang="ru-RU" b="1" i="1">
                <a:latin typeface="Calibri" pitchFamily="34" charset="0"/>
              </a:rPr>
              <a:t>   и рядовых сотрудников</a:t>
            </a:r>
          </a:p>
          <a:p>
            <a:pPr>
              <a:buFont typeface="Arial" charset="0"/>
              <a:buChar char="•"/>
            </a:pPr>
            <a:r>
              <a:rPr lang="ru-RU" b="1" i="1">
                <a:latin typeface="Calibri" pitchFamily="34" charset="0"/>
              </a:rPr>
              <a:t> Гостиничный и ресторанный бизнес</a:t>
            </a:r>
          </a:p>
          <a:p>
            <a:pPr>
              <a:buFont typeface="Arial" charset="0"/>
              <a:buChar char="•"/>
            </a:pPr>
            <a:r>
              <a:rPr lang="ru-RU" b="1" i="1">
                <a:latin typeface="Calibri" pitchFamily="34" charset="0"/>
              </a:rPr>
              <a:t> Тренинги для </a:t>
            </a:r>
            <a:r>
              <a:rPr lang="en-US" b="1" i="1">
                <a:latin typeface="Calibri" pitchFamily="34" charset="0"/>
              </a:rPr>
              <a:t>HR</a:t>
            </a:r>
            <a:r>
              <a:rPr lang="ru-RU" b="1" i="1">
                <a:latin typeface="Calibri" pitchFamily="34" charset="0"/>
              </a:rPr>
              <a:t>-менеджеров / тренинги для тренеров</a:t>
            </a:r>
          </a:p>
          <a:p>
            <a:pPr>
              <a:buFont typeface="Arial" charset="0"/>
              <a:buChar char="•"/>
            </a:pPr>
            <a:r>
              <a:rPr lang="ru-RU" b="1" i="1">
                <a:latin typeface="Calibri" pitchFamily="34" charset="0"/>
              </a:rPr>
              <a:t> Компьютерное бизнес-моделирование</a:t>
            </a:r>
          </a:p>
          <a:p>
            <a:r>
              <a:rPr lang="ru-RU" b="1" i="1">
                <a:latin typeface="Calibri" pitchFamily="34" charset="0"/>
              </a:rPr>
              <a:t>   и др.</a:t>
            </a:r>
            <a:endParaRPr lang="ru-RU" i="1">
              <a:latin typeface="Calibri" pitchFamily="34" charset="0"/>
            </a:endParaRPr>
          </a:p>
          <a:p>
            <a:endParaRPr lang="ru-RU">
              <a:latin typeface="Calibri" pitchFamily="34" charset="0"/>
            </a:endParaRPr>
          </a:p>
          <a:p>
            <a:r>
              <a:rPr lang="ru-RU">
                <a:latin typeface="Calibri" pitchFamily="34" charset="0"/>
              </a:rPr>
              <a:t>Наши семинары и тренинги отличаются </a:t>
            </a:r>
            <a:r>
              <a:rPr lang="ru-RU" b="1">
                <a:latin typeface="Calibri" pitchFamily="34" charset="0"/>
              </a:rPr>
              <a:t>индивидуальным подходом с учетом специфики деятельности</a:t>
            </a:r>
            <a:r>
              <a:rPr lang="ru-RU">
                <a:latin typeface="Calibri" pitchFamily="34" charset="0"/>
              </a:rPr>
              <a:t> компании. Мы обладаем большим опытом и готовы разработать программу </a:t>
            </a:r>
            <a:r>
              <a:rPr lang="ru-RU" b="1">
                <a:latin typeface="Calibri" pitchFamily="34" charset="0"/>
              </a:rPr>
              <a:t>специально для Вашей компании с учетом всех пожеланий и требований к обучению!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>
            <a:off x="0" y="6453188"/>
            <a:ext cx="1547813" cy="4048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7596188" y="6453188"/>
            <a:ext cx="1547812" cy="4048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3" cstate="print">
            <a:lum bright="6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TextBox 7"/>
          <p:cNvSpPr txBox="1">
            <a:spLocks noChangeArrowheads="1"/>
          </p:cNvSpPr>
          <p:nvPr/>
        </p:nvSpPr>
        <p:spPr bwMode="auto">
          <a:xfrm>
            <a:off x="468313" y="1412875"/>
            <a:ext cx="6191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19462" name="Picture 1" descr="C:\Documents and Settings\Reklama1\Рабочий стол\ПРЕЗЕНТ\Логотип.jpg"/>
          <p:cNvPicPr>
            <a:picLocks noChangeAspect="1" noChangeArrowheads="1"/>
          </p:cNvPicPr>
          <p:nvPr/>
        </p:nvPicPr>
        <p:blipFill>
          <a:blip r:embed="rId4" cstate="print">
            <a:lum bright="60000"/>
          </a:blip>
          <a:srcRect/>
          <a:stretch>
            <a:fillRect/>
          </a:stretch>
        </p:blipFill>
        <p:spPr bwMode="auto">
          <a:xfrm>
            <a:off x="1258888" y="0"/>
            <a:ext cx="6697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3" name="TextBox 10"/>
          <p:cNvSpPr txBox="1">
            <a:spLocks noChangeArrowheads="1"/>
          </p:cNvSpPr>
          <p:nvPr/>
        </p:nvSpPr>
        <p:spPr bwMode="auto">
          <a:xfrm>
            <a:off x="323850" y="333375"/>
            <a:ext cx="5270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Calibri" pitchFamily="34" charset="0"/>
              </a:rPr>
              <a:t>Наши контакты:</a:t>
            </a:r>
            <a:endParaRPr lang="ru-RU" b="1">
              <a:latin typeface="Calibri" pitchFamily="34" charset="0"/>
            </a:endParaRPr>
          </a:p>
        </p:txBody>
      </p:sp>
      <p:sp>
        <p:nvSpPr>
          <p:cNvPr id="19464" name="TextBox 4"/>
          <p:cNvSpPr txBox="1">
            <a:spLocks noChangeArrowheads="1"/>
          </p:cNvSpPr>
          <p:nvPr/>
        </p:nvSpPr>
        <p:spPr bwMode="auto">
          <a:xfrm>
            <a:off x="0" y="981075"/>
            <a:ext cx="9144000" cy="575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b="1">
              <a:latin typeface="Calibri" pitchFamily="34" charset="0"/>
            </a:endParaRPr>
          </a:p>
          <a:p>
            <a:r>
              <a:rPr lang="ru-RU" b="1">
                <a:latin typeface="Calibri" pitchFamily="34" charset="0"/>
              </a:rPr>
              <a:t>       </a:t>
            </a:r>
            <a:r>
              <a:rPr lang="ru-RU" b="1" i="1">
                <a:latin typeface="Calibri" pitchFamily="34" charset="0"/>
              </a:rPr>
              <a:t>Приемная комиссия</a:t>
            </a:r>
            <a:endParaRPr lang="ru-RU" i="1">
              <a:latin typeface="Calibri" pitchFamily="34" charset="0"/>
            </a:endParaRPr>
          </a:p>
          <a:p>
            <a:endParaRPr lang="en-US" sz="800" b="1">
              <a:latin typeface="Calibri" pitchFamily="34" charset="0"/>
            </a:endParaRPr>
          </a:p>
          <a:p>
            <a:r>
              <a:rPr lang="ru-RU">
                <a:latin typeface="Calibri" pitchFamily="34" charset="0"/>
              </a:rPr>
              <a:t>       </a:t>
            </a:r>
            <a:r>
              <a:rPr lang="ru-RU" b="1">
                <a:latin typeface="Calibri" pitchFamily="34" charset="0"/>
              </a:rPr>
              <a:t>тел. 8 (495) 632-24-25</a:t>
            </a:r>
          </a:p>
          <a:p>
            <a:endParaRPr lang="en-US" sz="800">
              <a:latin typeface="Calibri" pitchFamily="34" charset="0"/>
            </a:endParaRPr>
          </a:p>
          <a:p>
            <a:r>
              <a:rPr lang="ru-RU">
                <a:latin typeface="Calibri" pitchFamily="34" charset="0"/>
              </a:rPr>
              <a:t>       </a:t>
            </a:r>
            <a:r>
              <a:rPr lang="en-US" b="1">
                <a:latin typeface="Calibri" pitchFamily="34" charset="0"/>
              </a:rPr>
              <a:t>e-mail: </a:t>
            </a:r>
            <a:r>
              <a:rPr lang="en-US" b="1" u="sng">
                <a:latin typeface="Calibri" pitchFamily="34" charset="0"/>
                <a:hlinkClick r:id="rId5"/>
              </a:rPr>
              <a:t>priem@rusacad.ru</a:t>
            </a:r>
            <a:endParaRPr lang="en-US" b="1" u="sng">
              <a:latin typeface="Calibri" pitchFamily="34" charset="0"/>
            </a:endParaRPr>
          </a:p>
          <a:p>
            <a:endParaRPr lang="en-US" u="sng">
              <a:latin typeface="Calibri" pitchFamily="34" charset="0"/>
            </a:endParaRPr>
          </a:p>
          <a:p>
            <a:r>
              <a:rPr lang="ru-RU" b="1">
                <a:latin typeface="Calibri" pitchFamily="34" charset="0"/>
              </a:rPr>
              <a:t>      </a:t>
            </a:r>
            <a:r>
              <a:rPr lang="ru-RU" b="1" i="1">
                <a:latin typeface="Calibri" pitchFamily="34" charset="0"/>
              </a:rPr>
              <a:t>Аспирантура</a:t>
            </a:r>
          </a:p>
          <a:p>
            <a:endParaRPr lang="ru-RU" sz="800">
              <a:latin typeface="Calibri" pitchFamily="34" charset="0"/>
            </a:endParaRPr>
          </a:p>
          <a:p>
            <a:r>
              <a:rPr lang="ru-RU" b="1">
                <a:latin typeface="Calibri" pitchFamily="34" charset="0"/>
              </a:rPr>
              <a:t>      тел. 8 (495) 632-24-29</a:t>
            </a:r>
          </a:p>
          <a:p>
            <a:endParaRPr lang="ru-RU" sz="800">
              <a:latin typeface="Calibri" pitchFamily="34" charset="0"/>
            </a:endParaRPr>
          </a:p>
          <a:p>
            <a:r>
              <a:rPr lang="ru-RU" b="1">
                <a:latin typeface="Calibri" pitchFamily="34" charset="0"/>
              </a:rPr>
              <a:t>      </a:t>
            </a:r>
            <a:r>
              <a:rPr lang="en-US" b="1">
                <a:latin typeface="Calibri" pitchFamily="34" charset="0"/>
              </a:rPr>
              <a:t>e-mail: </a:t>
            </a:r>
            <a:r>
              <a:rPr lang="en-US" b="1">
                <a:latin typeface="Calibri" pitchFamily="34" charset="0"/>
                <a:hlinkClick r:id="rId6"/>
              </a:rPr>
              <a:t>aspirant@rusacad.ru</a:t>
            </a:r>
            <a:endParaRPr lang="en-US" b="1">
              <a:latin typeface="Calibri" pitchFamily="34" charset="0"/>
            </a:endParaRPr>
          </a:p>
          <a:p>
            <a:endParaRPr lang="en-US" b="1">
              <a:latin typeface="Calibri" pitchFamily="34" charset="0"/>
            </a:endParaRPr>
          </a:p>
          <a:p>
            <a:r>
              <a:rPr lang="ru-RU" b="1">
                <a:latin typeface="Calibri" pitchFamily="34" charset="0"/>
              </a:rPr>
              <a:t>      </a:t>
            </a:r>
            <a:r>
              <a:rPr lang="ru-RU" b="1" i="1">
                <a:latin typeface="Calibri" pitchFamily="34" charset="0"/>
              </a:rPr>
              <a:t>Центр Дополнительного образования</a:t>
            </a:r>
          </a:p>
          <a:p>
            <a:endParaRPr lang="ru-RU" sz="800" b="1">
              <a:latin typeface="Calibri" pitchFamily="34" charset="0"/>
            </a:endParaRPr>
          </a:p>
          <a:p>
            <a:r>
              <a:rPr lang="ru-RU" b="1">
                <a:latin typeface="Calibri" pitchFamily="34" charset="0"/>
              </a:rPr>
              <a:t>      тел. 8 (495) 632-24-28</a:t>
            </a:r>
          </a:p>
          <a:p>
            <a:endParaRPr lang="ru-RU" sz="800" b="1">
              <a:latin typeface="Calibri" pitchFamily="34" charset="0"/>
            </a:endParaRPr>
          </a:p>
          <a:p>
            <a:r>
              <a:rPr lang="ru-RU" b="1">
                <a:latin typeface="Calibri" pitchFamily="34" charset="0"/>
              </a:rPr>
              <a:t>      </a:t>
            </a:r>
            <a:r>
              <a:rPr lang="en-US" b="1">
                <a:latin typeface="Calibri" pitchFamily="34" charset="0"/>
              </a:rPr>
              <a:t>e-mail: </a:t>
            </a:r>
            <a:r>
              <a:rPr lang="en-US" b="1">
                <a:latin typeface="Calibri" pitchFamily="34" charset="0"/>
                <a:hlinkClick r:id="rId7"/>
              </a:rPr>
              <a:t>profy@rusacad.ru</a:t>
            </a:r>
            <a:endParaRPr lang="en-US" b="1">
              <a:latin typeface="Calibri" pitchFamily="34" charset="0"/>
            </a:endParaRPr>
          </a:p>
          <a:p>
            <a:endParaRPr lang="en-US" sz="800">
              <a:latin typeface="Calibri" pitchFamily="34" charset="0"/>
            </a:endParaRPr>
          </a:p>
          <a:p>
            <a:endParaRPr lang="en-US" sz="800">
              <a:latin typeface="Calibri" pitchFamily="34" charset="0"/>
            </a:endParaRPr>
          </a:p>
          <a:p>
            <a:endParaRPr lang="ru-RU" sz="800">
              <a:latin typeface="Calibri" pitchFamily="34" charset="0"/>
            </a:endParaRPr>
          </a:p>
          <a:p>
            <a:endParaRPr lang="en-US" sz="800">
              <a:latin typeface="Calibri" pitchFamily="34" charset="0"/>
            </a:endParaRPr>
          </a:p>
          <a:p>
            <a:pPr algn="ctr"/>
            <a:r>
              <a:rPr lang="ru-RU" sz="2400" b="1">
                <a:latin typeface="Calibri" pitchFamily="34" charset="0"/>
              </a:rPr>
              <a:t>ул.Радио, д.14 (м.Бауманская, м.Курская)</a:t>
            </a:r>
          </a:p>
          <a:p>
            <a:pPr algn="ctr"/>
            <a:endParaRPr lang="ru-RU" sz="2400" b="1">
              <a:latin typeface="Calibri" pitchFamily="34" charset="0"/>
            </a:endParaRPr>
          </a:p>
          <a:p>
            <a:pPr algn="ctr"/>
            <a:r>
              <a:rPr lang="ru-RU" sz="2400">
                <a:latin typeface="Calibri" pitchFamily="34" charset="0"/>
              </a:rPr>
              <a:t>Ждем Вас на </a:t>
            </a:r>
            <a:r>
              <a:rPr lang="ru-RU" sz="2400" b="1">
                <a:latin typeface="Calibri" pitchFamily="34" charset="0"/>
              </a:rPr>
              <a:t>Днях открытых дверей</a:t>
            </a:r>
            <a:r>
              <a:rPr lang="ru-RU" sz="2400">
                <a:latin typeface="Calibri" pitchFamily="34" charset="0"/>
              </a:rPr>
              <a:t>, подробнее на </a:t>
            </a:r>
            <a:r>
              <a:rPr lang="en-US" sz="2400" b="1" u="sng">
                <a:solidFill>
                  <a:srgbClr val="FF0000"/>
                </a:solidFill>
                <a:latin typeface="Calibri" pitchFamily="34" charset="0"/>
                <a:hlinkClick r:id="rId8"/>
              </a:rPr>
              <a:t>www.rusacad.ru</a:t>
            </a:r>
            <a:endParaRPr lang="ru-RU" sz="2400" b="1" u="sng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65" name="TextBox 8"/>
          <p:cNvSpPr txBox="1">
            <a:spLocks noChangeArrowheads="1"/>
          </p:cNvSpPr>
          <p:nvPr/>
        </p:nvSpPr>
        <p:spPr bwMode="auto">
          <a:xfrm>
            <a:off x="4787900" y="1268413"/>
            <a:ext cx="4176713" cy="387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latin typeface="Calibri" pitchFamily="34" charset="0"/>
              </a:rPr>
              <a:t>Центр регионального развития</a:t>
            </a:r>
            <a:endParaRPr lang="en-US" b="1" i="1">
              <a:latin typeface="Calibri" pitchFamily="34" charset="0"/>
            </a:endParaRPr>
          </a:p>
          <a:p>
            <a:endParaRPr lang="en-US" sz="800">
              <a:latin typeface="Calibri" pitchFamily="34" charset="0"/>
            </a:endParaRPr>
          </a:p>
          <a:p>
            <a:r>
              <a:rPr lang="ru-RU" b="1">
                <a:latin typeface="Calibri" pitchFamily="34" charset="0"/>
              </a:rPr>
              <a:t>тел. 8 (499) </a:t>
            </a:r>
            <a:r>
              <a:rPr lang="en-US" b="1">
                <a:latin typeface="Calibri" pitchFamily="34" charset="0"/>
              </a:rPr>
              <a:t>265-74-90</a:t>
            </a:r>
          </a:p>
          <a:p>
            <a:endParaRPr lang="en-US" sz="800">
              <a:latin typeface="Calibri" pitchFamily="34" charset="0"/>
            </a:endParaRPr>
          </a:p>
          <a:p>
            <a:r>
              <a:rPr lang="en-US">
                <a:latin typeface="Calibri" pitchFamily="34" charset="0"/>
              </a:rPr>
              <a:t> </a:t>
            </a:r>
            <a:r>
              <a:rPr lang="en-US" b="1">
                <a:latin typeface="Calibri" pitchFamily="34" charset="0"/>
              </a:rPr>
              <a:t>e-mail: </a:t>
            </a:r>
            <a:r>
              <a:rPr lang="en-US" b="1" u="sng">
                <a:latin typeface="Calibri" pitchFamily="34" charset="0"/>
                <a:hlinkClick r:id="rId9"/>
              </a:rPr>
              <a:t>filial@rusacad.ru</a:t>
            </a:r>
            <a:r>
              <a:rPr lang="ru-RU" b="1">
                <a:latin typeface="Calibri" pitchFamily="34" charset="0"/>
              </a:rPr>
              <a:t> </a:t>
            </a:r>
            <a:endParaRPr lang="en-US" b="1">
              <a:latin typeface="Calibri" pitchFamily="34" charset="0"/>
            </a:endParaRPr>
          </a:p>
          <a:p>
            <a:endParaRPr lang="en-US" b="1">
              <a:latin typeface="Calibri" pitchFamily="34" charset="0"/>
            </a:endParaRPr>
          </a:p>
          <a:p>
            <a:r>
              <a:rPr lang="ru-RU" b="1" i="1">
                <a:latin typeface="Calibri" pitchFamily="34" charset="0"/>
              </a:rPr>
              <a:t>Тренинг-центр</a:t>
            </a:r>
            <a:endParaRPr lang="en-US" b="1" i="1">
              <a:latin typeface="Calibri" pitchFamily="34" charset="0"/>
            </a:endParaRPr>
          </a:p>
          <a:p>
            <a:endParaRPr lang="en-US" sz="800" b="1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ru-RU" b="1">
                <a:latin typeface="Calibri" pitchFamily="34" charset="0"/>
              </a:rPr>
              <a:t>тел. 8 (499) 265-65-03</a:t>
            </a:r>
            <a:endParaRPr lang="en-US" b="1">
              <a:latin typeface="Calibri" pitchFamily="34" charset="0"/>
            </a:endParaRPr>
          </a:p>
          <a:p>
            <a:endParaRPr lang="en-US" sz="800" b="1">
              <a:latin typeface="Calibri" pitchFamily="34" charset="0"/>
            </a:endParaRPr>
          </a:p>
          <a:p>
            <a:r>
              <a:rPr lang="en-US" b="1">
                <a:latin typeface="Calibri" pitchFamily="34" charset="0"/>
              </a:rPr>
              <a:t>e-mail: </a:t>
            </a:r>
            <a:r>
              <a:rPr lang="en-US" b="1">
                <a:latin typeface="Calibri" pitchFamily="34" charset="0"/>
                <a:hlinkClick r:id="rId10"/>
              </a:rPr>
              <a:t>training@rusacad.ru</a:t>
            </a:r>
            <a:endParaRPr lang="ru-RU" b="1">
              <a:latin typeface="Calibri" pitchFamily="34" charset="0"/>
            </a:endParaRPr>
          </a:p>
          <a:p>
            <a:endParaRPr lang="ru-RU" b="1">
              <a:latin typeface="Calibri" pitchFamily="34" charset="0"/>
            </a:endParaRPr>
          </a:p>
          <a:p>
            <a:r>
              <a:rPr lang="ru-RU" b="1" i="1">
                <a:latin typeface="Calibri" pitchFamily="34" charset="0"/>
              </a:rPr>
              <a:t>АП «Наука и образование»</a:t>
            </a:r>
          </a:p>
          <a:p>
            <a:endParaRPr lang="ru-RU" sz="800" b="1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ru-RU" b="1">
                <a:latin typeface="Calibri" pitchFamily="34" charset="0"/>
              </a:rPr>
              <a:t>Тел. 8 (499) 265-64-38; </a:t>
            </a:r>
            <a:r>
              <a:rPr lang="en-US" b="1">
                <a:latin typeface="Calibri" pitchFamily="34" charset="0"/>
              </a:rPr>
              <a:t> </a:t>
            </a:r>
            <a:r>
              <a:rPr lang="ru-RU" b="1">
                <a:latin typeface="Calibri" pitchFamily="34" charset="0"/>
              </a:rPr>
              <a:t>8 (499) 254-65-03</a:t>
            </a:r>
          </a:p>
          <a:p>
            <a:endParaRPr lang="ru-RU" sz="800" b="1">
              <a:latin typeface="Calibri" pitchFamily="34" charset="0"/>
            </a:endParaRPr>
          </a:p>
          <a:p>
            <a:r>
              <a:rPr lang="en-US" b="1">
                <a:latin typeface="Calibri" pitchFamily="34" charset="0"/>
              </a:rPr>
              <a:t>e-mail: </a:t>
            </a:r>
            <a:r>
              <a:rPr lang="en-US" b="1" u="sng">
                <a:latin typeface="Calibri" pitchFamily="34" charset="0"/>
                <a:hlinkClick r:id="rId11"/>
              </a:rPr>
              <a:t>kniga@rusacad.ru</a:t>
            </a:r>
            <a:endParaRPr lang="en-US" b="1" u="sng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6"/>
          <p:cNvSpPr txBox="1">
            <a:spLocks noChangeArrowheads="1"/>
          </p:cNvSpPr>
          <p:nvPr/>
        </p:nvSpPr>
        <p:spPr bwMode="auto">
          <a:xfrm>
            <a:off x="-107950" y="2662238"/>
            <a:ext cx="8858250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5000" b="1">
                <a:solidFill>
                  <a:srgbClr val="FF0000"/>
                </a:solidFill>
                <a:latin typeface="Calibri" pitchFamily="34" charset="0"/>
              </a:rPr>
              <a:t>ДОБРО  ПОЖАЛОВАТЬ  В  АКАДЕМИЮ!</a:t>
            </a:r>
          </a:p>
        </p:txBody>
      </p:sp>
      <p:pic>
        <p:nvPicPr>
          <p:cNvPr id="20483" name="Picture 8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263525"/>
            <a:ext cx="2000250" cy="215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6" descr="C:\Documents and Settings\Reklama1\Мои документы\Мои рисунки\презент_итог\Безымянный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4508500"/>
            <a:ext cx="8569325" cy="169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896</TotalTime>
  <Words>1027</Words>
  <Application>Microsoft Office PowerPoint</Application>
  <PresentationFormat>Экран (4:3)</PresentationFormat>
  <Paragraphs>296</Paragraphs>
  <Slides>18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Reklama1</cp:lastModifiedBy>
  <cp:revision>134</cp:revision>
  <dcterms:modified xsi:type="dcterms:W3CDTF">2011-05-13T10:39:18Z</dcterms:modified>
</cp:coreProperties>
</file>